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70" r:id="rId2"/>
    <p:sldId id="273" r:id="rId3"/>
    <p:sldId id="276" r:id="rId4"/>
    <p:sldId id="269" r:id="rId5"/>
    <p:sldId id="275" r:id="rId6"/>
    <p:sldId id="274" r:id="rId7"/>
    <p:sldId id="277" r:id="rId8"/>
    <p:sldId id="278" r:id="rId9"/>
    <p:sldId id="279" r:id="rId10"/>
    <p:sldId id="283" r:id="rId11"/>
    <p:sldId id="282" r:id="rId12"/>
    <p:sldId id="284" r:id="rId13"/>
    <p:sldId id="286" r:id="rId14"/>
    <p:sldId id="287" r:id="rId15"/>
    <p:sldId id="288"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chi Prince" initials="UP" lastIdx="1" clrIdx="0">
    <p:extLst>
      <p:ext uri="{19B8F6BF-5375-455C-9EA6-DF929625EA0E}">
        <p15:presenceInfo xmlns:p15="http://schemas.microsoft.com/office/powerpoint/2012/main" userId="4140e978c9150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21"/>
    <p:restoredTop sz="95913"/>
  </p:normalViewPr>
  <p:slideViewPr>
    <p:cSldViewPr snapToGrid="0">
      <p:cViewPr varScale="1">
        <p:scale>
          <a:sx n="112" d="100"/>
          <a:sy n="112" d="100"/>
        </p:scale>
        <p:origin x="20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996BE-73F9-F84E-8388-704F6575E5C8}" type="datetimeFigureOut">
              <a:rPr lang="en-US" smtClean="0"/>
              <a:t>8/15/23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163AB-2E3D-B144-8CA9-FB8E70E323D2}" type="slidenum">
              <a:rPr lang="en-US" smtClean="0"/>
              <a:t>‹#›</a:t>
            </a:fld>
            <a:endParaRPr lang="en-US"/>
          </a:p>
        </p:txBody>
      </p:sp>
    </p:spTree>
    <p:extLst>
      <p:ext uri="{BB962C8B-B14F-4D97-AF65-F5344CB8AC3E}">
        <p14:creationId xmlns:p14="http://schemas.microsoft.com/office/powerpoint/2010/main" val="243298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www.independent.co.uk</a:t>
            </a:r>
            <a:r>
              <a:rPr lang="en-US" dirty="0"/>
              <a:t>/news/world/</a:t>
            </a:r>
            <a:r>
              <a:rPr lang="en-US" dirty="0" err="1"/>
              <a:t>europe</a:t>
            </a:r>
            <a:r>
              <a:rPr lang="en-US" dirty="0"/>
              <a:t>/strongest-ever-earthquake-world-recorded-turkey-b2276494.html</a:t>
            </a:r>
          </a:p>
        </p:txBody>
      </p:sp>
      <p:sp>
        <p:nvSpPr>
          <p:cNvPr id="4" name="Slide Number Placeholder 3"/>
          <p:cNvSpPr>
            <a:spLocks noGrp="1"/>
          </p:cNvSpPr>
          <p:nvPr>
            <p:ph type="sldNum" sz="quarter" idx="5"/>
          </p:nvPr>
        </p:nvSpPr>
        <p:spPr/>
        <p:txBody>
          <a:bodyPr/>
          <a:lstStyle/>
          <a:p>
            <a:fld id="{59D163AB-2E3D-B144-8CA9-FB8E70E323D2}" type="slidenum">
              <a:rPr lang="en-US" smtClean="0"/>
              <a:t>2</a:t>
            </a:fld>
            <a:endParaRPr lang="en-US"/>
          </a:p>
        </p:txBody>
      </p:sp>
    </p:spTree>
    <p:extLst>
      <p:ext uri="{BB962C8B-B14F-4D97-AF65-F5344CB8AC3E}">
        <p14:creationId xmlns:p14="http://schemas.microsoft.com/office/powerpoint/2010/main" val="1118642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59D163AB-2E3D-B144-8CA9-FB8E70E323D2}" type="slidenum">
              <a:rPr lang="en-US" smtClean="0"/>
              <a:t>15</a:t>
            </a:fld>
            <a:endParaRPr lang="en-US"/>
          </a:p>
        </p:txBody>
      </p:sp>
    </p:spTree>
    <p:extLst>
      <p:ext uri="{BB962C8B-B14F-4D97-AF65-F5344CB8AC3E}">
        <p14:creationId xmlns:p14="http://schemas.microsoft.com/office/powerpoint/2010/main" val="352524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16</a:t>
            </a:fld>
            <a:endParaRPr lang="en-US"/>
          </a:p>
        </p:txBody>
      </p:sp>
    </p:spTree>
    <p:extLst>
      <p:ext uri="{BB962C8B-B14F-4D97-AF65-F5344CB8AC3E}">
        <p14:creationId xmlns:p14="http://schemas.microsoft.com/office/powerpoint/2010/main" val="65929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www.who.int</a:t>
            </a:r>
            <a:r>
              <a:rPr lang="en-US" dirty="0"/>
              <a:t>/health-topics/</a:t>
            </a:r>
            <a:r>
              <a:rPr lang="en-US" dirty="0" err="1"/>
              <a:t>earthquakes#tab</a:t>
            </a:r>
            <a:r>
              <a:rPr lang="en-US" dirty="0"/>
              <a:t>=tab_1 </a:t>
            </a:r>
          </a:p>
        </p:txBody>
      </p:sp>
      <p:sp>
        <p:nvSpPr>
          <p:cNvPr id="4" name="Slide Number Placeholder 3"/>
          <p:cNvSpPr>
            <a:spLocks noGrp="1"/>
          </p:cNvSpPr>
          <p:nvPr>
            <p:ph type="sldNum" sz="quarter" idx="5"/>
          </p:nvPr>
        </p:nvSpPr>
        <p:spPr/>
        <p:txBody>
          <a:bodyPr/>
          <a:lstStyle/>
          <a:p>
            <a:fld id="{59D163AB-2E3D-B144-8CA9-FB8E70E323D2}" type="slidenum">
              <a:rPr lang="en-US" smtClean="0"/>
              <a:t>3</a:t>
            </a:fld>
            <a:endParaRPr lang="en-US"/>
          </a:p>
        </p:txBody>
      </p:sp>
    </p:spTree>
    <p:extLst>
      <p:ext uri="{BB962C8B-B14F-4D97-AF65-F5344CB8AC3E}">
        <p14:creationId xmlns:p14="http://schemas.microsoft.com/office/powerpoint/2010/main" val="127831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4</a:t>
            </a:fld>
            <a:endParaRPr lang="en-US"/>
          </a:p>
        </p:txBody>
      </p:sp>
    </p:spTree>
    <p:extLst>
      <p:ext uri="{BB962C8B-B14F-4D97-AF65-F5344CB8AC3E}">
        <p14:creationId xmlns:p14="http://schemas.microsoft.com/office/powerpoint/2010/main" val="27828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6</a:t>
            </a:fld>
            <a:endParaRPr lang="en-US"/>
          </a:p>
        </p:txBody>
      </p:sp>
    </p:spTree>
    <p:extLst>
      <p:ext uri="{BB962C8B-B14F-4D97-AF65-F5344CB8AC3E}">
        <p14:creationId xmlns:p14="http://schemas.microsoft.com/office/powerpoint/2010/main" val="56843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7</a:t>
            </a:fld>
            <a:endParaRPr lang="en-US"/>
          </a:p>
        </p:txBody>
      </p:sp>
    </p:spTree>
    <p:extLst>
      <p:ext uri="{BB962C8B-B14F-4D97-AF65-F5344CB8AC3E}">
        <p14:creationId xmlns:p14="http://schemas.microsoft.com/office/powerpoint/2010/main" val="231353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www.independent.co.uk</a:t>
            </a:r>
            <a:r>
              <a:rPr lang="en-US" dirty="0"/>
              <a:t>/news/world/</a:t>
            </a:r>
            <a:r>
              <a:rPr lang="en-US" dirty="0" err="1"/>
              <a:t>europe</a:t>
            </a:r>
            <a:r>
              <a:rPr lang="en-US" dirty="0"/>
              <a:t>/strongest-ever-earthquake-world-recorded-turkey-b2276494.html</a:t>
            </a:r>
          </a:p>
        </p:txBody>
      </p:sp>
      <p:sp>
        <p:nvSpPr>
          <p:cNvPr id="4" name="Slide Number Placeholder 3"/>
          <p:cNvSpPr>
            <a:spLocks noGrp="1"/>
          </p:cNvSpPr>
          <p:nvPr>
            <p:ph type="sldNum" sz="quarter" idx="5"/>
          </p:nvPr>
        </p:nvSpPr>
        <p:spPr/>
        <p:txBody>
          <a:bodyPr/>
          <a:lstStyle/>
          <a:p>
            <a:fld id="{59D163AB-2E3D-B144-8CA9-FB8E70E323D2}" type="slidenum">
              <a:rPr lang="en-US" smtClean="0"/>
              <a:t>8</a:t>
            </a:fld>
            <a:endParaRPr lang="en-US"/>
          </a:p>
        </p:txBody>
      </p:sp>
    </p:spTree>
    <p:extLst>
      <p:ext uri="{BB962C8B-B14F-4D97-AF65-F5344CB8AC3E}">
        <p14:creationId xmlns:p14="http://schemas.microsoft.com/office/powerpoint/2010/main" val="341372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www.independent.co.uk</a:t>
            </a:r>
            <a:r>
              <a:rPr lang="en-US" dirty="0"/>
              <a:t>/news/world/</a:t>
            </a:r>
            <a:r>
              <a:rPr lang="en-US" dirty="0" err="1"/>
              <a:t>europe</a:t>
            </a:r>
            <a:r>
              <a:rPr lang="en-US" dirty="0"/>
              <a:t>/strongest-ever-earthquake-world-recorded-turkey-b2276494.html</a:t>
            </a:r>
          </a:p>
        </p:txBody>
      </p:sp>
      <p:sp>
        <p:nvSpPr>
          <p:cNvPr id="4" name="Slide Number Placeholder 3"/>
          <p:cNvSpPr>
            <a:spLocks noGrp="1"/>
          </p:cNvSpPr>
          <p:nvPr>
            <p:ph type="sldNum" sz="quarter" idx="5"/>
          </p:nvPr>
        </p:nvSpPr>
        <p:spPr/>
        <p:txBody>
          <a:bodyPr/>
          <a:lstStyle/>
          <a:p>
            <a:fld id="{59D163AB-2E3D-B144-8CA9-FB8E70E323D2}" type="slidenum">
              <a:rPr lang="en-US" smtClean="0"/>
              <a:t>9</a:t>
            </a:fld>
            <a:endParaRPr lang="en-US"/>
          </a:p>
        </p:txBody>
      </p:sp>
    </p:spTree>
    <p:extLst>
      <p:ext uri="{BB962C8B-B14F-4D97-AF65-F5344CB8AC3E}">
        <p14:creationId xmlns:p14="http://schemas.microsoft.com/office/powerpoint/2010/main" val="2647370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12</a:t>
            </a:fld>
            <a:endParaRPr lang="en-US"/>
          </a:p>
        </p:txBody>
      </p:sp>
    </p:spTree>
    <p:extLst>
      <p:ext uri="{BB962C8B-B14F-4D97-AF65-F5344CB8AC3E}">
        <p14:creationId xmlns:p14="http://schemas.microsoft.com/office/powerpoint/2010/main" val="409061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163AB-2E3D-B144-8CA9-FB8E70E323D2}" type="slidenum">
              <a:rPr lang="en-US" smtClean="0"/>
              <a:t>13</a:t>
            </a:fld>
            <a:endParaRPr lang="en-US"/>
          </a:p>
        </p:txBody>
      </p:sp>
    </p:spTree>
    <p:extLst>
      <p:ext uri="{BB962C8B-B14F-4D97-AF65-F5344CB8AC3E}">
        <p14:creationId xmlns:p14="http://schemas.microsoft.com/office/powerpoint/2010/main" val="2505930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8/15/23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apps.who.int/gb/ebwha/pdf_files/EB128/B128_R10-en.pdf?ua=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arthquake.usgs.gov/earthquakes/eventpage/us6000jlqa/executive?utm_medium=email&amp;utm_source=ENS&amp;utm_campaign=realtime" TargetMode="External"/><Relationship Id="rId4" Type="http://schemas.openxmlformats.org/officeDocument/2006/relationships/hyperlink" Target="https://earthquake.usgs.gov/earthquakes/eventpage/us6000jllz/executive?utm_medium=email&amp;utm_source=ENS&amp;utm_campaign=realti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ljazeera.com/news/2023/2/6/timeline-turkey-syria-earthquakes-most-deadly-since-199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arthquake.usgs.gov/earthquakes/eventpage/us6000f65h/executiv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usgs.gov/faqs/why-are-we-having-so-many-earthquakes-has-naturally-occurring-earthquake-activity" TargetMode="External"/><Relationship Id="rId7" Type="http://schemas.openxmlformats.org/officeDocument/2006/relationships/hyperlink" Target="https://www.who.int/health-topics/earthquakes#tab=tab_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independent.co.uk/news/world/europe/strongest-ever-earthquake-world-recorded-turkey-b2276494.html" TargetMode="External"/><Relationship Id="rId5" Type="http://schemas.openxmlformats.org/officeDocument/2006/relationships/hyperlink" Target="https://www.actionaid.org.uk/our-work/emergencies-disasters-humanitarian-response/tsunami-in-indonesia-2018" TargetMode="External"/><Relationship Id="rId4" Type="http://schemas.openxmlformats.org/officeDocument/2006/relationships/hyperlink" Target="https://imgnew.outlookindia.com/uploadimage/library/16_9/16_9_5/IMAGE_1675913944.web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 name="Rectangle 68">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2" descr="Turkey earthquake">
            <a:extLst>
              <a:ext uri="{FF2B5EF4-FFF2-40B4-BE49-F238E27FC236}">
                <a16:creationId xmlns:a16="http://schemas.microsoft.com/office/drawing/2014/main" id="{349FE57D-0C23-DC6F-1B0C-9D7C67D64A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9104"/>
                    </a14:imgEffect>
                    <a14:imgEffect>
                      <a14:saturation sat="33000"/>
                    </a14:imgEffect>
                  </a14:imgLayer>
                </a14:imgProps>
              </a:ext>
              <a:ext uri="{28A0092B-C50C-407E-A947-70E740481C1C}">
                <a14:useLocalDpi xmlns:a14="http://schemas.microsoft.com/office/drawing/2010/main" val="0"/>
              </a:ext>
            </a:extLst>
          </a:blip>
          <a:srcRect l="9091" t="9091"/>
          <a:stretch/>
        </p:blipFill>
        <p:spPr bwMode="auto">
          <a:xfrm>
            <a:off x="20" y="10"/>
            <a:ext cx="12191980" cy="6857990"/>
          </a:xfrm>
          <a:prstGeom prst="rect">
            <a:avLst/>
          </a:prstGeom>
          <a:noFill/>
          <a:scene3d>
            <a:camera prst="orthographicFront"/>
            <a:lightRig rig="threePt" dir="t"/>
          </a:scene3d>
          <a:sp3d>
            <a:bevelT w="0" h="0"/>
          </a:sp3d>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4536C52F-C11B-4718-8B63-3E4A4346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0" y="3632297"/>
            <a:ext cx="8458200" cy="958911"/>
          </a:xfrm>
        </p:spPr>
        <p:txBody>
          <a:bodyPr tIns="90000" bIns="90000" anchorCtr="0">
            <a:normAutofit/>
          </a:bodyPr>
          <a:lstStyle/>
          <a:p>
            <a:r>
              <a:rPr lang="en-EE" sz="4400" b="1">
                <a:solidFill>
                  <a:srgbClr val="FEFFFF"/>
                </a:solidFill>
                <a:latin typeface="ADLaM Display" panose="02010000000000000000" pitchFamily="2" charset="77"/>
                <a:ea typeface="ADLaM Display" panose="02010000000000000000" pitchFamily="2" charset="77"/>
                <a:cs typeface="ADLaM Display" panose="02010000000000000000" pitchFamily="2" charset="77"/>
              </a:rPr>
              <a:t>EARTHQUAKES</a:t>
            </a:r>
            <a:r>
              <a:rPr lang="en-GB" sz="4400" b="1" dirty="0">
                <a:solidFill>
                  <a:srgbClr val="FEFFFF"/>
                </a:solidFill>
                <a:latin typeface="ADLaM Display" panose="02010000000000000000" pitchFamily="2" charset="77"/>
                <a:ea typeface="ADLaM Display" panose="02010000000000000000" pitchFamily="2" charset="77"/>
                <a:cs typeface="ADLaM Display" panose="02010000000000000000" pitchFamily="2" charset="77"/>
              </a:rPr>
              <a:t> </a:t>
            </a:r>
            <a:endParaRPr lang="en-EE" sz="4400" b="1">
              <a:solidFill>
                <a:srgbClr val="FEFFFF"/>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3" name="Subtitle 2">
            <a:extLst>
              <a:ext uri="{FF2B5EF4-FFF2-40B4-BE49-F238E27FC236}">
                <a16:creationId xmlns:a16="http://schemas.microsoft.com/office/drawing/2014/main" id="{EF94137F-A8D8-B0FD-56CF-A4619EEAB31D}"/>
              </a:ext>
            </a:extLst>
          </p:cNvPr>
          <p:cNvSpPr>
            <a:spLocks noGrp="1"/>
          </p:cNvSpPr>
          <p:nvPr>
            <p:ph type="subTitle" idx="1"/>
          </p:nvPr>
        </p:nvSpPr>
        <p:spPr>
          <a:xfrm>
            <a:off x="2" y="4593929"/>
            <a:ext cx="10602095" cy="524935"/>
          </a:xfrm>
        </p:spPr>
        <p:txBody>
          <a:bodyPr>
            <a:normAutofit fontScale="25000" lnSpcReduction="20000"/>
          </a:bodyPr>
          <a:lstStyle/>
          <a:p>
            <a:pPr>
              <a:lnSpc>
                <a:spcPct val="90000"/>
              </a:lnSpc>
            </a:pPr>
            <a:r>
              <a:rPr lang="en-EE" sz="8000">
                <a:solidFill>
                  <a:schemeClr val="tx1"/>
                </a:solidFill>
                <a:latin typeface="Century Schoolbook" panose="02040604050505020304" pitchFamily="18" charset="0"/>
                <a:cs typeface="Times New Roman" panose="02020603050405020304" pitchFamily="18" charset="0"/>
              </a:rPr>
              <a:t>Presented by:</a:t>
            </a:r>
          </a:p>
          <a:p>
            <a:pPr>
              <a:lnSpc>
                <a:spcPct val="90000"/>
              </a:lnSpc>
            </a:pPr>
            <a:r>
              <a:rPr lang="en-EE" sz="8000">
                <a:solidFill>
                  <a:schemeClr val="tx1"/>
                </a:solidFill>
                <a:latin typeface="Century Schoolbook" panose="02040604050505020304" pitchFamily="18" charset="0"/>
                <a:cs typeface="Times New Roman" panose="02020603050405020304" pitchFamily="18" charset="0"/>
              </a:rPr>
              <a:t>Rachel Brimble, </a:t>
            </a:r>
            <a:r>
              <a:rPr lang="en-GB" sz="8000" dirty="0">
                <a:solidFill>
                  <a:schemeClr val="tx1"/>
                </a:solidFill>
                <a:latin typeface="Century Schoolbook" panose="02040604050505020304" pitchFamily="18" charset="0"/>
                <a:cs typeface="Times New Roman" panose="02020603050405020304" pitchFamily="18" charset="0"/>
              </a:rPr>
              <a:t>J</a:t>
            </a:r>
            <a:r>
              <a:rPr lang="en-EE" sz="8000">
                <a:solidFill>
                  <a:schemeClr val="tx1"/>
                </a:solidFill>
                <a:latin typeface="Century Schoolbook" panose="02040604050505020304" pitchFamily="18" charset="0"/>
                <a:cs typeface="Times New Roman" panose="02020603050405020304" pitchFamily="18" charset="0"/>
              </a:rPr>
              <a:t>ody-ann frazer, </a:t>
            </a:r>
            <a:r>
              <a:rPr lang="en-US" sz="8000" dirty="0" err="1">
                <a:solidFill>
                  <a:schemeClr val="tx1"/>
                </a:solidFill>
                <a:latin typeface="Century Schoolbook" panose="02040604050505020304" pitchFamily="18" charset="0"/>
                <a:cs typeface="Times New Roman" panose="02020603050405020304" pitchFamily="18" charset="0"/>
              </a:rPr>
              <a:t>Rafed</a:t>
            </a:r>
            <a:r>
              <a:rPr lang="en-US" sz="8000" dirty="0">
                <a:solidFill>
                  <a:schemeClr val="tx1"/>
                </a:solidFill>
                <a:latin typeface="Century Schoolbook" panose="02040604050505020304" pitchFamily="18" charset="0"/>
                <a:cs typeface="Times New Roman" panose="02020603050405020304" pitchFamily="18" charset="0"/>
              </a:rPr>
              <a:t> Mahbub </a:t>
            </a:r>
            <a:r>
              <a:rPr lang="en-EE" sz="8000">
                <a:solidFill>
                  <a:schemeClr val="tx1"/>
                </a:solidFill>
                <a:latin typeface="Century Schoolbook" panose="02040604050505020304" pitchFamily="18" charset="0"/>
                <a:cs typeface="Times New Roman" panose="02020603050405020304" pitchFamily="18" charset="0"/>
              </a:rPr>
              <a:t>and </a:t>
            </a:r>
            <a:r>
              <a:rPr lang="en-GB" sz="8000" dirty="0">
                <a:solidFill>
                  <a:schemeClr val="tx1"/>
                </a:solidFill>
                <a:latin typeface="Century Schoolbook" panose="02040604050505020304" pitchFamily="18" charset="0"/>
                <a:cs typeface="Times New Roman" panose="02020603050405020304" pitchFamily="18" charset="0"/>
              </a:rPr>
              <a:t>U</a:t>
            </a:r>
            <a:r>
              <a:rPr lang="en-EE" sz="8000">
                <a:solidFill>
                  <a:schemeClr val="tx1"/>
                </a:solidFill>
                <a:latin typeface="Century Schoolbook" panose="02040604050505020304" pitchFamily="18" charset="0"/>
                <a:cs typeface="Times New Roman" panose="02020603050405020304" pitchFamily="18" charset="0"/>
              </a:rPr>
              <a:t>gochi Prince ajuobi</a:t>
            </a:r>
          </a:p>
          <a:p>
            <a:pPr>
              <a:lnSpc>
                <a:spcPct val="90000"/>
              </a:lnSpc>
            </a:pPr>
            <a:r>
              <a:rPr lang="en-EE" sz="8000">
                <a:solidFill>
                  <a:schemeClr val="tx1"/>
                </a:solidFill>
                <a:latin typeface="Century Schoolbook" panose="02040604050505020304" pitchFamily="18" charset="0"/>
                <a:cs typeface="Times New Roman" panose="02020603050405020304" pitchFamily="18" charset="0"/>
              </a:rPr>
              <a:t>15th August 2023</a:t>
            </a:r>
          </a:p>
          <a:p>
            <a:pPr>
              <a:lnSpc>
                <a:spcPct val="90000"/>
              </a:lnSpc>
            </a:pPr>
            <a:endParaRPr lang="en-EE" sz="500">
              <a:solidFill>
                <a:schemeClr val="tx1"/>
              </a:solidFill>
            </a:endParaRPr>
          </a:p>
        </p:txBody>
      </p:sp>
    </p:spTree>
    <p:extLst>
      <p:ext uri="{BB962C8B-B14F-4D97-AF65-F5344CB8AC3E}">
        <p14:creationId xmlns:p14="http://schemas.microsoft.com/office/powerpoint/2010/main" val="79483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0E99B6-066D-2652-3FE5-F1951908E297}"/>
              </a:ext>
            </a:extLst>
          </p:cNvPr>
          <p:cNvSpPr txBox="1">
            <a:spLocks/>
          </p:cNvSpPr>
          <p:nvPr/>
        </p:nvSpPr>
        <p:spPr>
          <a:xfrm>
            <a:off x="1712685" y="580934"/>
            <a:ext cx="8458200" cy="958911"/>
          </a:xfrm>
          <a:prstGeom prst="rect">
            <a:avLst/>
          </a:prstGeom>
        </p:spPr>
        <p:txBody>
          <a:bodyPr vert="horz" lIns="91440" tIns="90000" rIns="91440" bIns="90000" rtlCol="0" anchor="t" anchorCtr="0">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DATA COLLECTION AND ANALYSIS  </a:t>
            </a:r>
            <a:r>
              <a:rPr lang="en-GB" sz="4400" b="1" dirty="0">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rPr>
              <a:t> </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5" name="TextBox 4">
            <a:extLst>
              <a:ext uri="{FF2B5EF4-FFF2-40B4-BE49-F238E27FC236}">
                <a16:creationId xmlns:a16="http://schemas.microsoft.com/office/drawing/2014/main" id="{647B8BFA-7088-01A0-D89C-A99E493F2DB1}"/>
              </a:ext>
            </a:extLst>
          </p:cNvPr>
          <p:cNvSpPr txBox="1"/>
          <p:nvPr/>
        </p:nvSpPr>
        <p:spPr>
          <a:xfrm>
            <a:off x="725714" y="1881713"/>
            <a:ext cx="10704285" cy="3539430"/>
          </a:xfrm>
          <a:prstGeom prst="rect">
            <a:avLst/>
          </a:prstGeom>
          <a:noFill/>
        </p:spPr>
        <p:txBody>
          <a:bodyPr wrap="square">
            <a:spAutoFit/>
          </a:bodyPr>
          <a:lstStyle/>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CREATING DATA DASHBOARD</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USING API TO DISPLAY MARKERS OF EARTHQUAKES</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USING TECTONIC PLATE DATA TO PLOT LINES </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USING LEAFLET PLUGINS TO CREATE FEATURES ON MAP</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WEBSCRAPPING HISTORIC DATA </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USING SQL DATABASE TO CALL DATA </a:t>
            </a:r>
          </a:p>
          <a:p>
            <a:pPr marL="285750" indent="-285750" algn="just">
              <a:buFont typeface="Arial" panose="020B0604020202020204" pitchFamily="34" charset="0"/>
              <a:buChar char="•"/>
            </a:pPr>
            <a:r>
              <a:rPr lang="en-GB" sz="2800" dirty="0">
                <a:solidFill>
                  <a:schemeClr val="accent1"/>
                </a:solidFill>
                <a:latin typeface="Century Schoolbook" panose="02040604050505020304" pitchFamily="18" charset="0"/>
              </a:rPr>
              <a:t>USING PLOTY TO DISPLAY INYTERACTIVE GRAPHS</a:t>
            </a:r>
            <a:endParaRPr lang="en-EE" sz="2800"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87106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0" y="-15061"/>
            <a:ext cx="8458200" cy="958911"/>
          </a:xfrm>
        </p:spPr>
        <p:txBody>
          <a:bodyPr tIns="90000" bIns="90000" anchorCtr="0">
            <a:normAutofit/>
          </a:body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DASHBOARD</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9" name="TextBox 8">
            <a:extLst>
              <a:ext uri="{FF2B5EF4-FFF2-40B4-BE49-F238E27FC236}">
                <a16:creationId xmlns:a16="http://schemas.microsoft.com/office/drawing/2014/main" id="{E9082E3A-F2C2-BA2B-710E-5DC28A1E1491}"/>
              </a:ext>
            </a:extLst>
          </p:cNvPr>
          <p:cNvSpPr txBox="1"/>
          <p:nvPr/>
        </p:nvSpPr>
        <p:spPr>
          <a:xfrm>
            <a:off x="1" y="1199826"/>
            <a:ext cx="3732212" cy="4524315"/>
          </a:xfrm>
          <a:prstGeom prst="rect">
            <a:avLst/>
          </a:prstGeom>
          <a:noFill/>
        </p:spPr>
        <p:txBody>
          <a:bodyPr wrap="square">
            <a:spAutoFit/>
          </a:bodyPr>
          <a:lstStyle/>
          <a:p>
            <a:pPr marL="0" indent="0" algn="just">
              <a:buNone/>
            </a:pPr>
            <a:r>
              <a:rPr lang="en-EE" sz="1800">
                <a:latin typeface="Century Schoolbook" panose="02040604050505020304" pitchFamily="18" charset="0"/>
              </a:rPr>
              <a:t>We started off with creating a dashboard with navigation menu around the page for the research which would help viewing our visualisations and project summary easily using data analysis tools like html, css, javascript and other libraries. This was deployed to github pages which creates a link for anyone to visit the dashboard easily more like a website link in simple terms found below:</a:t>
            </a:r>
            <a:endParaRPr lang="en-GB" sz="1800" dirty="0">
              <a:latin typeface="Century Schoolbook" panose="02040604050505020304" pitchFamily="18" charset="0"/>
            </a:endParaRPr>
          </a:p>
          <a:p>
            <a:pPr marL="0" indent="0" algn="just">
              <a:buNone/>
            </a:pPr>
            <a:endParaRPr lang="en-EE" sz="1800">
              <a:latin typeface="Century Schoolbook" panose="02040604050505020304" pitchFamily="18" charset="0"/>
            </a:endParaRPr>
          </a:p>
          <a:p>
            <a:pPr marL="0" indent="0" algn="just">
              <a:buNone/>
            </a:pPr>
            <a:r>
              <a:rPr lang="en-GB" sz="1800" b="1" dirty="0">
                <a:latin typeface="Century Schoolbook" panose="02040604050505020304" pitchFamily="18" charset="0"/>
              </a:rPr>
              <a:t>https://</a:t>
            </a:r>
            <a:r>
              <a:rPr lang="en-GB" sz="1800" b="1" dirty="0" err="1">
                <a:latin typeface="Century Schoolbook" panose="02040604050505020304" pitchFamily="18" charset="0"/>
              </a:rPr>
              <a:t>ugochiprince.github.io</a:t>
            </a:r>
            <a:r>
              <a:rPr lang="en-GB" sz="1800" b="1" dirty="0">
                <a:latin typeface="Century Schoolbook" panose="02040604050505020304" pitchFamily="18" charset="0"/>
              </a:rPr>
              <a:t>/Earthquakes/</a:t>
            </a:r>
            <a:endParaRPr lang="en-EE" sz="1800" b="1" dirty="0">
              <a:latin typeface="Century Schoolbook" panose="02040604050505020304" pitchFamily="18" charset="0"/>
            </a:endParaRPr>
          </a:p>
        </p:txBody>
      </p:sp>
      <p:pic>
        <p:nvPicPr>
          <p:cNvPr id="14" name="Picture 13" descr="A large pothole in the road&#10;&#10;Description automatically generated">
            <a:extLst>
              <a:ext uri="{FF2B5EF4-FFF2-40B4-BE49-F238E27FC236}">
                <a16:creationId xmlns:a16="http://schemas.microsoft.com/office/drawing/2014/main" id="{4EF2B782-8AF4-1BE3-A46C-07710E015E38}"/>
              </a:ext>
            </a:extLst>
          </p:cNvPr>
          <p:cNvPicPr>
            <a:picLocks noChangeAspect="1"/>
          </p:cNvPicPr>
          <p:nvPr/>
        </p:nvPicPr>
        <p:blipFill>
          <a:blip r:embed="rId2"/>
          <a:stretch>
            <a:fillRect/>
          </a:stretch>
        </p:blipFill>
        <p:spPr>
          <a:xfrm>
            <a:off x="4419600" y="161553"/>
            <a:ext cx="7772400" cy="6534894"/>
          </a:xfrm>
          <a:prstGeom prst="rect">
            <a:avLst/>
          </a:prstGeom>
        </p:spPr>
      </p:pic>
    </p:spTree>
    <p:extLst>
      <p:ext uri="{BB962C8B-B14F-4D97-AF65-F5344CB8AC3E}">
        <p14:creationId xmlns:p14="http://schemas.microsoft.com/office/powerpoint/2010/main" val="400991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9082E3A-F2C2-BA2B-710E-5DC28A1E1491}"/>
              </a:ext>
            </a:extLst>
          </p:cNvPr>
          <p:cNvSpPr txBox="1"/>
          <p:nvPr/>
        </p:nvSpPr>
        <p:spPr>
          <a:xfrm>
            <a:off x="25400" y="2765226"/>
            <a:ext cx="4394200" cy="2031325"/>
          </a:xfrm>
          <a:prstGeom prst="rect">
            <a:avLst/>
          </a:prstGeom>
          <a:noFill/>
        </p:spPr>
        <p:txBody>
          <a:bodyPr wrap="square">
            <a:spAutoFit/>
          </a:bodyPr>
          <a:lstStyle/>
          <a:p>
            <a:pPr marL="0" indent="0" algn="just">
              <a:buNone/>
            </a:pPr>
            <a:r>
              <a:rPr lang="en-EE">
                <a:latin typeface="Century Schoolbook" panose="02040604050505020304" pitchFamily="18" charset="0"/>
              </a:rPr>
              <a:t>We</a:t>
            </a:r>
            <a:r>
              <a:rPr lang="en-GB" dirty="0">
                <a:latin typeface="Century Schoolbook" panose="02040604050505020304" pitchFamily="18" charset="0"/>
              </a:rPr>
              <a:t> used API </a:t>
            </a:r>
            <a:r>
              <a:rPr lang="en-EE">
                <a:latin typeface="Century Schoolbook" panose="02040604050505020304" pitchFamily="18" charset="0"/>
              </a:rPr>
              <a:t>data to create visualisations showing the different global views of earthquake occurrences by location</a:t>
            </a:r>
            <a:r>
              <a:rPr lang="en-GB" dirty="0">
                <a:latin typeface="Century Schoolbook" panose="02040604050505020304" pitchFamily="18" charset="0"/>
              </a:rPr>
              <a:t>. We included a layer displaying</a:t>
            </a:r>
            <a:r>
              <a:rPr lang="en-EE">
                <a:latin typeface="Century Schoolbook" panose="02040604050505020304" pitchFamily="18" charset="0"/>
              </a:rPr>
              <a:t> tectonic plates as well as </a:t>
            </a:r>
            <a:r>
              <a:rPr lang="en-GB" dirty="0">
                <a:latin typeface="Century Schoolbook" panose="02040604050505020304" pitchFamily="18" charset="0"/>
              </a:rPr>
              <a:t>a </a:t>
            </a:r>
            <a:r>
              <a:rPr lang="en-EE">
                <a:latin typeface="Century Schoolbook" panose="02040604050505020304" pitchFamily="18" charset="0"/>
              </a:rPr>
              <a:t>clickable and popup map with zoom features</a:t>
            </a:r>
            <a:r>
              <a:rPr lang="en-GB" dirty="0">
                <a:latin typeface="Century Schoolbook" panose="02040604050505020304" pitchFamily="18" charset="0"/>
              </a:rPr>
              <a:t>.</a:t>
            </a:r>
            <a:endParaRPr lang="en-EE" dirty="0">
              <a:latin typeface="Century Schoolbook" panose="02040604050505020304" pitchFamily="18" charset="0"/>
            </a:endParaRPr>
          </a:p>
        </p:txBody>
      </p:sp>
      <p:pic>
        <p:nvPicPr>
          <p:cNvPr id="11" name="Picture 10" descr="A map of a city&#10;&#10;Description automatically generated">
            <a:extLst>
              <a:ext uri="{FF2B5EF4-FFF2-40B4-BE49-F238E27FC236}">
                <a16:creationId xmlns:a16="http://schemas.microsoft.com/office/drawing/2014/main" id="{2A0236F3-0092-BDFD-BCD7-075431BF6677}"/>
              </a:ext>
            </a:extLst>
          </p:cNvPr>
          <p:cNvPicPr>
            <a:picLocks noChangeAspect="1"/>
          </p:cNvPicPr>
          <p:nvPr/>
        </p:nvPicPr>
        <p:blipFill>
          <a:blip r:embed="rId3"/>
          <a:stretch>
            <a:fillRect/>
          </a:stretch>
        </p:blipFill>
        <p:spPr>
          <a:xfrm>
            <a:off x="4419600" y="0"/>
            <a:ext cx="7772400" cy="6663099"/>
          </a:xfrm>
          <a:prstGeom prst="rect">
            <a:avLst/>
          </a:prstGeom>
        </p:spPr>
      </p:pic>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0" y="1102539"/>
            <a:ext cx="5942379" cy="958911"/>
          </a:xfrm>
        </p:spPr>
        <p:txBody>
          <a:bodyPr tIns="90000" bIns="90000" anchorCtr="0">
            <a:normAutofit fontScale="90000"/>
          </a:body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DATA VISUALISATION-</a:t>
            </a:r>
            <a:b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br>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 EARTHQUAKE OCCURRENCE</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20896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9082E3A-F2C2-BA2B-710E-5DC28A1E1491}"/>
              </a:ext>
            </a:extLst>
          </p:cNvPr>
          <p:cNvSpPr txBox="1"/>
          <p:nvPr/>
        </p:nvSpPr>
        <p:spPr>
          <a:xfrm>
            <a:off x="25400" y="2765226"/>
            <a:ext cx="4394200" cy="2031325"/>
          </a:xfrm>
          <a:prstGeom prst="rect">
            <a:avLst/>
          </a:prstGeom>
          <a:noFill/>
        </p:spPr>
        <p:txBody>
          <a:bodyPr wrap="square">
            <a:spAutoFit/>
          </a:bodyPr>
          <a:lstStyle/>
          <a:p>
            <a:pPr marL="0" indent="0" algn="just">
              <a:buNone/>
            </a:pPr>
            <a:r>
              <a:rPr lang="en-EE">
                <a:latin typeface="Century Schoolbook" panose="02040604050505020304" pitchFamily="18" charset="0"/>
              </a:rPr>
              <a:t>We</a:t>
            </a:r>
            <a:r>
              <a:rPr lang="en-GB" dirty="0">
                <a:latin typeface="Century Schoolbook" panose="02040604050505020304" pitchFamily="18" charset="0"/>
              </a:rPr>
              <a:t> used API </a:t>
            </a:r>
            <a:r>
              <a:rPr lang="en-EE">
                <a:latin typeface="Century Schoolbook" panose="02040604050505020304" pitchFamily="18" charset="0"/>
              </a:rPr>
              <a:t>data to create visualisations showing the different global views of earthquake occurrences by location</a:t>
            </a:r>
            <a:r>
              <a:rPr lang="en-GB" dirty="0">
                <a:latin typeface="Century Schoolbook" panose="02040604050505020304" pitchFamily="18" charset="0"/>
              </a:rPr>
              <a:t>. We included a layer displaying</a:t>
            </a:r>
            <a:r>
              <a:rPr lang="en-EE">
                <a:latin typeface="Century Schoolbook" panose="02040604050505020304" pitchFamily="18" charset="0"/>
              </a:rPr>
              <a:t> tectonic plates as well as </a:t>
            </a:r>
            <a:r>
              <a:rPr lang="en-GB" dirty="0">
                <a:latin typeface="Century Schoolbook" panose="02040604050505020304" pitchFamily="18" charset="0"/>
              </a:rPr>
              <a:t>a </a:t>
            </a:r>
            <a:r>
              <a:rPr lang="en-EE">
                <a:latin typeface="Century Schoolbook" panose="02040604050505020304" pitchFamily="18" charset="0"/>
              </a:rPr>
              <a:t>clickable and popup map with zoom features</a:t>
            </a:r>
            <a:r>
              <a:rPr lang="en-GB" dirty="0">
                <a:latin typeface="Century Schoolbook" panose="02040604050505020304" pitchFamily="18" charset="0"/>
              </a:rPr>
              <a:t>.</a:t>
            </a:r>
            <a:endParaRPr lang="en-EE" dirty="0">
              <a:latin typeface="Century Schoolbook" panose="02040604050505020304" pitchFamily="18" charset="0"/>
            </a:endParaRPr>
          </a:p>
        </p:txBody>
      </p:sp>
      <p:pic>
        <p:nvPicPr>
          <p:cNvPr id="3" name="Picture 2" descr="A map with a location&#10;&#10;Description automatically generated">
            <a:extLst>
              <a:ext uri="{FF2B5EF4-FFF2-40B4-BE49-F238E27FC236}">
                <a16:creationId xmlns:a16="http://schemas.microsoft.com/office/drawing/2014/main" id="{FC83465F-6DFF-A02C-3B5C-6788BFFAD19E}"/>
              </a:ext>
            </a:extLst>
          </p:cNvPr>
          <p:cNvPicPr>
            <a:picLocks noChangeAspect="1"/>
          </p:cNvPicPr>
          <p:nvPr/>
        </p:nvPicPr>
        <p:blipFill>
          <a:blip r:embed="rId3"/>
          <a:stretch>
            <a:fillRect/>
          </a:stretch>
        </p:blipFill>
        <p:spPr>
          <a:xfrm>
            <a:off x="4394200" y="0"/>
            <a:ext cx="7772400" cy="6605810"/>
          </a:xfrm>
          <a:prstGeom prst="rect">
            <a:avLst/>
          </a:prstGeom>
        </p:spPr>
      </p:pic>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0" y="1102539"/>
            <a:ext cx="5942379" cy="958911"/>
          </a:xfrm>
        </p:spPr>
        <p:txBody>
          <a:bodyPr tIns="90000" bIns="90000" anchorCtr="0">
            <a:normAutofit fontScale="90000"/>
          </a:body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DATA VISUALISATION-</a:t>
            </a:r>
            <a:b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br>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 EARTHQUAKE OCCURRENCE</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338487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0" y="416948"/>
            <a:ext cx="8458200" cy="958911"/>
          </a:xfrm>
        </p:spPr>
        <p:txBody>
          <a:bodyPr tIns="90000" bIns="90000" anchorCtr="0">
            <a:normAutofit fontScale="90000"/>
          </a:body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DATA VISUALISATION-</a:t>
            </a:r>
            <a:b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br>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 HISTORIC  DATA</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4" name="TextBox 3">
            <a:extLst>
              <a:ext uri="{FF2B5EF4-FFF2-40B4-BE49-F238E27FC236}">
                <a16:creationId xmlns:a16="http://schemas.microsoft.com/office/drawing/2014/main" id="{FC74E9BE-2F9F-0F8C-58AB-38F49C9CBE29}"/>
              </a:ext>
            </a:extLst>
          </p:cNvPr>
          <p:cNvSpPr txBox="1"/>
          <p:nvPr/>
        </p:nvSpPr>
        <p:spPr>
          <a:xfrm>
            <a:off x="257175" y="2342820"/>
            <a:ext cx="3146425" cy="3139321"/>
          </a:xfrm>
          <a:prstGeom prst="rect">
            <a:avLst/>
          </a:prstGeom>
          <a:noFill/>
        </p:spPr>
        <p:txBody>
          <a:bodyPr wrap="square">
            <a:spAutoFit/>
          </a:bodyPr>
          <a:lstStyle/>
          <a:p>
            <a:pPr marL="0" indent="0">
              <a:buNone/>
            </a:pPr>
            <a:r>
              <a:rPr lang="en-EE">
                <a:latin typeface="Century Schoolbook" panose="02040604050505020304" pitchFamily="18" charset="0"/>
              </a:rPr>
              <a:t>We went further to then clean and scrape required data to create visualisations showing trends </a:t>
            </a:r>
            <a:r>
              <a:rPr lang="en-GB" dirty="0">
                <a:latin typeface="Century Schoolbook" panose="02040604050505020304" pitchFamily="18" charset="0"/>
              </a:rPr>
              <a:t>in earthquake occurrences over the last 20 years then used</a:t>
            </a:r>
            <a:r>
              <a:rPr lang="en-EE">
                <a:latin typeface="Century Schoolbook" panose="02040604050505020304" pitchFamily="18" charset="0"/>
              </a:rPr>
              <a:t> a </a:t>
            </a:r>
            <a:r>
              <a:rPr lang="en-GB" dirty="0" err="1">
                <a:latin typeface="Century Schoolbook" panose="02040604050505020304" pitchFamily="18" charset="0"/>
              </a:rPr>
              <a:t>Plotly</a:t>
            </a:r>
            <a:r>
              <a:rPr lang="en-EE">
                <a:latin typeface="Century Schoolbook" panose="02040604050505020304" pitchFamily="18" charset="0"/>
              </a:rPr>
              <a:t> chart to answer the question posed; </a:t>
            </a:r>
            <a:r>
              <a:rPr lang="en-EE" b="1">
                <a:latin typeface="Century Schoolbook" panose="02040604050505020304" pitchFamily="18" charset="0"/>
              </a:rPr>
              <a:t>“ARE EARTHQUAKES ON THE RISE?"</a:t>
            </a:r>
            <a:endParaRPr lang="en-EE" b="1" dirty="0">
              <a:latin typeface="Century Schoolbook" panose="02040604050505020304" pitchFamily="18" charset="0"/>
            </a:endParaRPr>
          </a:p>
        </p:txBody>
      </p:sp>
    </p:spTree>
    <p:extLst>
      <p:ext uri="{BB962C8B-B14F-4D97-AF65-F5344CB8AC3E}">
        <p14:creationId xmlns:p14="http://schemas.microsoft.com/office/powerpoint/2010/main" val="22109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0E99B6-066D-2652-3FE5-F1951908E297}"/>
              </a:ext>
            </a:extLst>
          </p:cNvPr>
          <p:cNvSpPr txBox="1">
            <a:spLocks/>
          </p:cNvSpPr>
          <p:nvPr/>
        </p:nvSpPr>
        <p:spPr>
          <a:xfrm>
            <a:off x="1598385" y="472927"/>
            <a:ext cx="8458200" cy="958911"/>
          </a:xfrm>
          <a:prstGeom prst="rect">
            <a:avLst/>
          </a:prstGeom>
        </p:spPr>
        <p:txBody>
          <a:bodyPr vert="horz" lIns="91440" tIns="90000" rIns="91440" bIns="90000" rtlCol="0" anchor="t" anchorCtr="0">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400" b="1" dirty="0">
                <a:solidFill>
                  <a:srgbClr val="FEFFFF"/>
                </a:solidFill>
                <a:highlight>
                  <a:srgbClr val="000000"/>
                </a:highlight>
                <a:latin typeface="ADLaM Display" panose="02010000000000000000" pitchFamily="2" charset="77"/>
                <a:ea typeface="ADLaM Display" panose="02010000000000000000" pitchFamily="2" charset="77"/>
                <a:cs typeface="ADLaM Display" panose="02010000000000000000" pitchFamily="2" charset="77"/>
              </a:rPr>
              <a:t>Conclusion</a:t>
            </a:r>
            <a:endParaRPr lang="en-EE" sz="4400" b="1">
              <a:solidFill>
                <a:srgbClr val="FEFFFF"/>
              </a:solidFill>
              <a:highlight>
                <a:srgbClr val="FF0000"/>
              </a:highligh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5" name="TextBox 4">
            <a:extLst>
              <a:ext uri="{FF2B5EF4-FFF2-40B4-BE49-F238E27FC236}">
                <a16:creationId xmlns:a16="http://schemas.microsoft.com/office/drawing/2014/main" id="{647B8BFA-7088-01A0-D89C-A99E493F2DB1}"/>
              </a:ext>
            </a:extLst>
          </p:cNvPr>
          <p:cNvSpPr txBox="1"/>
          <p:nvPr/>
        </p:nvSpPr>
        <p:spPr>
          <a:xfrm>
            <a:off x="0" y="4205813"/>
            <a:ext cx="11925300" cy="3785652"/>
          </a:xfrm>
          <a:prstGeom prst="rect">
            <a:avLst/>
          </a:prstGeom>
          <a:noFill/>
        </p:spPr>
        <p:txBody>
          <a:bodyPr wrap="square">
            <a:spAutoFit/>
          </a:bodyPr>
          <a:lstStyle/>
          <a:p>
            <a:pPr algn="just"/>
            <a:r>
              <a:rPr lang="en-GB" sz="2400" b="0" i="0" dirty="0">
                <a:effectLst/>
                <a:latin typeface="Century Schoolbook" panose="02040604050505020304" pitchFamily="18" charset="0"/>
              </a:rPr>
              <a:t>In conclusion, our analysis sheds light on the complex nature of earthquake trends. Understanding these patterns is crucial for disaster preparedness and mitigation. Future research could focus on predictive modelling and advanced monitoring technologies to enhance our ability to anticipate and manage seismic events. </a:t>
            </a:r>
          </a:p>
          <a:p>
            <a:pPr algn="just"/>
            <a:endParaRPr lang="en-GB" sz="2400" b="0" i="0" dirty="0">
              <a:effectLst/>
              <a:latin typeface="Century Schoolbook" panose="02040604050505020304" pitchFamily="18" charset="0"/>
            </a:endParaRPr>
          </a:p>
          <a:p>
            <a:pPr algn="l"/>
            <a:r>
              <a:rPr lang="en-GB" sz="2400" dirty="0">
                <a:latin typeface="Century Schoolbook" panose="02040604050505020304" pitchFamily="18" charset="0"/>
              </a:rPr>
              <a:t>Recommendations: </a:t>
            </a:r>
            <a:r>
              <a:rPr lang="en-GB" sz="2000" b="0" i="0" u="none" strike="noStrike" dirty="0">
                <a:solidFill>
                  <a:srgbClr val="00205C"/>
                </a:solidFill>
                <a:effectLst/>
                <a:latin typeface="Noto Sans" panose="020B0502040504020204" pitchFamily="34" charset="0"/>
                <a:hlinkClick r:id="rId3"/>
              </a:rPr>
              <a:t>WHA 64.10 Strengthening national health emergency and disaster management capacities and resilience of health systems</a:t>
            </a:r>
            <a:endParaRPr lang="en-GB" sz="2400" b="0" i="0" dirty="0">
              <a:solidFill>
                <a:srgbClr val="4D4D4D"/>
              </a:solidFill>
              <a:effectLst/>
              <a:latin typeface="Noto Sans" panose="020B0502040504020204" pitchFamily="34" charset="0"/>
            </a:endParaRPr>
          </a:p>
          <a:p>
            <a:pPr algn="l"/>
            <a:br>
              <a:rPr lang="en-GB" sz="2400" b="0" i="0" dirty="0">
                <a:solidFill>
                  <a:srgbClr val="4D4D4D"/>
                </a:solidFill>
                <a:effectLst/>
                <a:latin typeface="Noto Sans" panose="020B0502040504020204" pitchFamily="34" charset="0"/>
              </a:rPr>
            </a:br>
            <a:endParaRPr lang="en-GB" sz="2400" b="0" i="0" dirty="0">
              <a:solidFill>
                <a:srgbClr val="4D4D4D"/>
              </a:solidFill>
              <a:effectLst/>
              <a:latin typeface="Noto Sans" panose="020B0502040504020204" pitchFamily="34" charset="0"/>
            </a:endParaRPr>
          </a:p>
          <a:p>
            <a:pPr algn="just"/>
            <a:endParaRPr lang="en-EE" sz="2400" dirty="0">
              <a:latin typeface="Century Schoolbook" panose="02040604050505020304" pitchFamily="18" charset="0"/>
            </a:endParaRPr>
          </a:p>
        </p:txBody>
      </p:sp>
      <p:sp>
        <p:nvSpPr>
          <p:cNvPr id="3" name="TextBox 2">
            <a:extLst>
              <a:ext uri="{FF2B5EF4-FFF2-40B4-BE49-F238E27FC236}">
                <a16:creationId xmlns:a16="http://schemas.microsoft.com/office/drawing/2014/main" id="{83A733A6-4C9B-3345-BED6-68FA031C8B3D}"/>
              </a:ext>
            </a:extLst>
          </p:cNvPr>
          <p:cNvSpPr txBox="1"/>
          <p:nvPr/>
        </p:nvSpPr>
        <p:spPr>
          <a:xfrm>
            <a:off x="0" y="1574322"/>
            <a:ext cx="10953750" cy="830997"/>
          </a:xfrm>
          <a:prstGeom prst="rect">
            <a:avLst/>
          </a:prstGeom>
          <a:noFill/>
        </p:spPr>
        <p:txBody>
          <a:bodyPr wrap="square">
            <a:spAutoFit/>
          </a:bodyPr>
          <a:lstStyle/>
          <a:p>
            <a:pPr marL="0" indent="0">
              <a:buNone/>
            </a:pPr>
            <a:r>
              <a:rPr lang="en-GB" sz="2400" dirty="0">
                <a:solidFill>
                  <a:schemeClr val="accent1"/>
                </a:solidFill>
                <a:latin typeface="Century Schoolbook" panose="02040604050505020304" pitchFamily="18" charset="0"/>
                <a:cs typeface="Arial" panose="020B0604020202020204" pitchFamily="34" charset="0"/>
              </a:rPr>
              <a:t>From this project we found out:</a:t>
            </a:r>
          </a:p>
          <a:p>
            <a:pPr marL="0" indent="0">
              <a:buNone/>
            </a:pPr>
            <a:endParaRPr lang="en-EE" sz="2400" dirty="0">
              <a:solidFill>
                <a:schemeClr val="accent1"/>
              </a:solidFill>
              <a:latin typeface="Century Schoolbook" panose="02040604050505020304" pitchFamily="18" charset="0"/>
              <a:cs typeface="Arial" panose="020B0604020202020204" pitchFamily="34" charset="0"/>
            </a:endParaRPr>
          </a:p>
        </p:txBody>
      </p:sp>
      <p:sp>
        <p:nvSpPr>
          <p:cNvPr id="6" name="TextBox 5">
            <a:extLst>
              <a:ext uri="{FF2B5EF4-FFF2-40B4-BE49-F238E27FC236}">
                <a16:creationId xmlns:a16="http://schemas.microsoft.com/office/drawing/2014/main" id="{E2C6B0D6-8C29-C683-1981-2089D52EFF56}"/>
              </a:ext>
            </a:extLst>
          </p:cNvPr>
          <p:cNvSpPr txBox="1"/>
          <p:nvPr/>
        </p:nvSpPr>
        <p:spPr>
          <a:xfrm>
            <a:off x="0" y="3005484"/>
            <a:ext cx="10953750" cy="1200329"/>
          </a:xfrm>
          <a:prstGeom prst="rect">
            <a:avLst/>
          </a:prstGeom>
          <a:noFill/>
        </p:spPr>
        <p:txBody>
          <a:bodyPr wrap="square">
            <a:spAutoFit/>
          </a:bodyPr>
          <a:lstStyle/>
          <a:p>
            <a:pPr marL="0" indent="0">
              <a:buNone/>
            </a:pPr>
            <a:r>
              <a:rPr lang="en-EE" sz="2400">
                <a:solidFill>
                  <a:schemeClr val="accent1"/>
                </a:solidFill>
                <a:latin typeface="Century Schoolbook" panose="02040604050505020304" pitchFamily="18" charset="0"/>
                <a:cs typeface="Arial" panose="020B0604020202020204" pitchFamily="34" charset="0"/>
              </a:rPr>
              <a:t>In this research</a:t>
            </a:r>
            <a:r>
              <a:rPr lang="en-GB" sz="2400" dirty="0">
                <a:solidFill>
                  <a:schemeClr val="accent1"/>
                </a:solidFill>
                <a:latin typeface="Century Schoolbook" panose="02040604050505020304" pitchFamily="18" charset="0"/>
                <a:cs typeface="Arial" panose="020B0604020202020204" pitchFamily="34" charset="0"/>
              </a:rPr>
              <a:t>,</a:t>
            </a:r>
            <a:r>
              <a:rPr lang="en-EE" sz="2400">
                <a:solidFill>
                  <a:schemeClr val="accent1"/>
                </a:solidFill>
                <a:latin typeface="Century Schoolbook" panose="02040604050505020304" pitchFamily="18" charset="0"/>
                <a:cs typeface="Arial" panose="020B0604020202020204" pitchFamily="34" charset="0"/>
              </a:rPr>
              <a:t> we had limitations :</a:t>
            </a:r>
          </a:p>
          <a:p>
            <a:pPr>
              <a:buFont typeface="Wingdings" pitchFamily="2" charset="2"/>
              <a:buChar char="Ø"/>
            </a:pPr>
            <a:r>
              <a:rPr lang="en-EE" sz="2400">
                <a:solidFill>
                  <a:schemeClr val="accent1"/>
                </a:solidFill>
                <a:latin typeface="Century Schoolbook" panose="02040604050505020304" pitchFamily="18" charset="0"/>
                <a:cs typeface="Arial" panose="020B0604020202020204" pitchFamily="34" charset="0"/>
              </a:rPr>
              <a:t>Limited data and data sources</a:t>
            </a:r>
          </a:p>
          <a:p>
            <a:pPr>
              <a:buFont typeface="Wingdings" pitchFamily="2" charset="2"/>
              <a:buChar char="Ø"/>
            </a:pPr>
            <a:r>
              <a:rPr lang="en-EE" sz="2400">
                <a:solidFill>
                  <a:schemeClr val="accent1"/>
                </a:solidFill>
                <a:latin typeface="Century Schoolbook" panose="02040604050505020304" pitchFamily="18" charset="0"/>
                <a:cs typeface="Arial" panose="020B0604020202020204" pitchFamily="34" charset="0"/>
              </a:rPr>
              <a:t>Time for </a:t>
            </a:r>
            <a:r>
              <a:rPr lang="en-GB" sz="2400" dirty="0">
                <a:solidFill>
                  <a:schemeClr val="accent1"/>
                </a:solidFill>
                <a:latin typeface="Century Schoolbook" panose="02040604050505020304" pitchFamily="18" charset="0"/>
                <a:cs typeface="Arial" panose="020B0604020202020204" pitchFamily="34" charset="0"/>
              </a:rPr>
              <a:t>in-depth</a:t>
            </a:r>
            <a:r>
              <a:rPr lang="en-EE" sz="2400">
                <a:solidFill>
                  <a:schemeClr val="accent1"/>
                </a:solidFill>
                <a:latin typeface="Century Schoolbook" panose="02040604050505020304" pitchFamily="18" charset="0"/>
                <a:cs typeface="Arial" panose="020B0604020202020204" pitchFamily="34" charset="0"/>
              </a:rPr>
              <a:t> research</a:t>
            </a:r>
            <a:r>
              <a:rPr lang="en-GB" sz="2400" dirty="0">
                <a:solidFill>
                  <a:schemeClr val="accent1"/>
                </a:solidFill>
                <a:latin typeface="Century Schoolbook" panose="02040604050505020304" pitchFamily="18" charset="0"/>
                <a:cs typeface="Arial" panose="020B0604020202020204" pitchFamily="34" charset="0"/>
              </a:rPr>
              <a:t> </a:t>
            </a:r>
            <a:endParaRPr lang="en-EE" sz="2400" dirty="0">
              <a:solidFill>
                <a:schemeClr val="accent1"/>
              </a:solidFill>
              <a:latin typeface="Century Schoolbook" panose="02040604050505020304" pitchFamily="18" charset="0"/>
              <a:cs typeface="Arial" panose="020B0604020202020204" pitchFamily="34" charset="0"/>
            </a:endParaRPr>
          </a:p>
        </p:txBody>
      </p:sp>
    </p:spTree>
    <p:extLst>
      <p:ext uri="{BB962C8B-B14F-4D97-AF65-F5344CB8AC3E}">
        <p14:creationId xmlns:p14="http://schemas.microsoft.com/office/powerpoint/2010/main" val="117127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081" name="Group 3080">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82"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083"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084"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085"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086"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087"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88"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89"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090"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91"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092"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93"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095" name="Group 3094">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096"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97"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98"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99"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00"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01"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02"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03"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04"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05"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106"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107"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109" name="Rectangle 3108">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11"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076" name="Picture 4" descr="Free Google Thank You Slide &amp; PowerPoint Templates">
            <a:extLst>
              <a:ext uri="{FF2B5EF4-FFF2-40B4-BE49-F238E27FC236}">
                <a16:creationId xmlns:a16="http://schemas.microsoft.com/office/drawing/2014/main" id="{65585E8B-C88E-57D4-BC5F-E4C068649B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2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2B97-9E43-79CA-C58D-8E170373EDC8}"/>
              </a:ext>
            </a:extLst>
          </p:cNvPr>
          <p:cNvSpPr>
            <a:spLocks noGrp="1"/>
          </p:cNvSpPr>
          <p:nvPr>
            <p:ph type="title"/>
          </p:nvPr>
        </p:nvSpPr>
        <p:spPr>
          <a:xfrm>
            <a:off x="359229" y="52610"/>
            <a:ext cx="12426042" cy="1280890"/>
          </a:xfrm>
        </p:spPr>
        <p:txBody>
          <a:bodyPr>
            <a:normAutofit fontScale="90000"/>
          </a:bodyPr>
          <a:lstStyle/>
          <a:p>
            <a:r>
              <a:rPr lang="en-GB" b="1" dirty="0">
                <a:solidFill>
                  <a:schemeClr val="bg1"/>
                </a:solidFill>
                <a:effectLst/>
                <a:highlight>
                  <a:srgbClr val="000000"/>
                </a:highlight>
                <a:latin typeface="Indy Serif"/>
              </a:rPr>
              <a:t>A timeline of the world’s strongest earthquakes over the last 20 years</a:t>
            </a:r>
            <a:br>
              <a:rPr lang="en-GB" b="1" dirty="0">
                <a:solidFill>
                  <a:schemeClr val="bg1"/>
                </a:solidFill>
                <a:effectLst/>
                <a:highlight>
                  <a:srgbClr val="000000"/>
                </a:highlight>
                <a:latin typeface="Indy Serif"/>
              </a:rPr>
            </a:br>
            <a:endParaRPr lang="en-US" dirty="0">
              <a:solidFill>
                <a:schemeClr val="bg1"/>
              </a:solidFill>
              <a:highlight>
                <a:srgbClr val="000000"/>
              </a:highlight>
            </a:endParaRPr>
          </a:p>
        </p:txBody>
      </p:sp>
      <p:pic>
        <p:nvPicPr>
          <p:cNvPr id="6" name="Content Placeholder 5" descr="A screenshot of a document&#10;&#10;Description automatically generated">
            <a:extLst>
              <a:ext uri="{FF2B5EF4-FFF2-40B4-BE49-F238E27FC236}">
                <a16:creationId xmlns:a16="http://schemas.microsoft.com/office/drawing/2014/main" id="{5643712F-F51A-A491-5DCA-A84D1058A3A0}"/>
              </a:ext>
            </a:extLst>
          </p:cNvPr>
          <p:cNvPicPr>
            <a:picLocks noGrp="1" noChangeAspect="1"/>
          </p:cNvPicPr>
          <p:nvPr>
            <p:ph idx="1"/>
          </p:nvPr>
        </p:nvPicPr>
        <p:blipFill>
          <a:blip r:embed="rId3"/>
          <a:stretch>
            <a:fillRect/>
          </a:stretch>
        </p:blipFill>
        <p:spPr>
          <a:xfrm>
            <a:off x="1929072" y="812230"/>
            <a:ext cx="8717155" cy="6045770"/>
          </a:xfrm>
        </p:spPr>
      </p:pic>
    </p:spTree>
    <p:extLst>
      <p:ext uri="{BB962C8B-B14F-4D97-AF65-F5344CB8AC3E}">
        <p14:creationId xmlns:p14="http://schemas.microsoft.com/office/powerpoint/2010/main" val="145527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E50FBD-3838-DE8D-46EE-13D1F5B251C4}"/>
              </a:ext>
            </a:extLst>
          </p:cNvPr>
          <p:cNvSpPr>
            <a:spLocks noGrp="1"/>
          </p:cNvSpPr>
          <p:nvPr>
            <p:ph idx="1"/>
          </p:nvPr>
        </p:nvSpPr>
        <p:spPr>
          <a:xfrm>
            <a:off x="616970" y="1182911"/>
            <a:ext cx="10958060" cy="3829959"/>
          </a:xfrm>
        </p:spPr>
        <p:txBody>
          <a:bodyPr>
            <a:noAutofit/>
          </a:bodyPr>
          <a:lstStyle/>
          <a:p>
            <a:pPr marL="0" indent="0" algn="l" rtl="0">
              <a:buNone/>
            </a:pPr>
            <a:r>
              <a:rPr lang="en-GB" sz="2000" b="0"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Earthquakes can strike suddenly and without warning. An earthquake is a violent and abrupt shaking of the ground, caused by movement between tectonic plates along a fault line in the earth’s crust. Earthquakes can result in ground shaking, soil liquefaction, landslides, fissures, avalanches, fires and tsunamis. The extent of destruction and harm caused by an earthquake depends on:</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magnitude</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intensity and duration</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the local geology</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the time of day that it occurs</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building and industrial plant design and materials</a:t>
            </a:r>
          </a:p>
          <a:p>
            <a:pPr algn="l">
              <a:buFont typeface="Arial" panose="020B0604020202020204" pitchFamily="34" charset="0"/>
              <a:buChar char="•"/>
            </a:pPr>
            <a:r>
              <a:rPr lang="en-GB" sz="2000" b="1"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the risk-management measures put in place</a:t>
            </a:r>
          </a:p>
          <a:p>
            <a:pPr marL="0" indent="0" algn="l">
              <a:buNone/>
            </a:pPr>
            <a:r>
              <a:rPr lang="en-GB" sz="2000" b="0" i="0" dirty="0">
                <a:solidFill>
                  <a:srgbClr val="3C4245"/>
                </a:solidFill>
                <a:effectLst/>
                <a:latin typeface="Arial" panose="020B0604020202020204" pitchFamily="34" charset="0"/>
                <a:ea typeface="ADLaM Display" panose="02010000000000000000" pitchFamily="2" charset="77"/>
                <a:cs typeface="Arial" panose="020B0604020202020204" pitchFamily="34" charset="0"/>
              </a:rPr>
              <a:t>Between 1998-2017, earthquakes caused nearly 750 000 deaths globally, more than half of all deaths related to natural disasters. More than 125 million people were affected by earthquakes during this time period, meaning they were injured, made homeless, displaced or evacuated during the emergency phase of the disaster.</a:t>
            </a:r>
          </a:p>
          <a:p>
            <a:endParaRPr lang="en-US" sz="2000" dirty="0">
              <a:latin typeface="Arial" panose="020B0604020202020204" pitchFamily="34" charset="0"/>
              <a:ea typeface="ADLaM Display" panose="02010000000000000000" pitchFamily="2" charset="77"/>
              <a:cs typeface="Arial" panose="020B0604020202020204" pitchFamily="34" charset="0"/>
            </a:endParaRPr>
          </a:p>
        </p:txBody>
      </p:sp>
      <p:sp>
        <p:nvSpPr>
          <p:cNvPr id="6" name="Title 1">
            <a:extLst>
              <a:ext uri="{FF2B5EF4-FFF2-40B4-BE49-F238E27FC236}">
                <a16:creationId xmlns:a16="http://schemas.microsoft.com/office/drawing/2014/main" id="{ACF3AA30-5DE1-9C8E-51BF-E7AF2416FB0C}"/>
              </a:ext>
            </a:extLst>
          </p:cNvPr>
          <p:cNvSpPr txBox="1">
            <a:spLocks/>
          </p:cNvSpPr>
          <p:nvPr/>
        </p:nvSpPr>
        <p:spPr>
          <a:xfrm>
            <a:off x="889642" y="339266"/>
            <a:ext cx="1242604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000000"/>
                </a:highlight>
                <a:latin typeface="Indy Serif"/>
              </a:rPr>
              <a:t>Background</a:t>
            </a:r>
            <a:endParaRPr lang="en-US" dirty="0">
              <a:solidFill>
                <a:schemeClr val="bg1"/>
              </a:solidFill>
              <a:highlight>
                <a:srgbClr val="000000"/>
              </a:highlight>
            </a:endParaRPr>
          </a:p>
        </p:txBody>
      </p:sp>
    </p:spTree>
    <p:extLst>
      <p:ext uri="{BB962C8B-B14F-4D97-AF65-F5344CB8AC3E}">
        <p14:creationId xmlns:p14="http://schemas.microsoft.com/office/powerpoint/2010/main" val="935087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BB2879-30C3-55BC-D28A-247514C0C2D5}"/>
              </a:ext>
            </a:extLst>
          </p:cNvPr>
          <p:cNvSpPr/>
          <p:nvPr/>
        </p:nvSpPr>
        <p:spPr>
          <a:xfrm>
            <a:off x="322891" y="0"/>
            <a:ext cx="3484624" cy="739471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4C22F9-9E62-F19F-A5AD-5E2F1BCAF246}"/>
              </a:ext>
            </a:extLst>
          </p:cNvPr>
          <p:cNvSpPr/>
          <p:nvPr/>
        </p:nvSpPr>
        <p:spPr>
          <a:xfrm>
            <a:off x="252489" y="601455"/>
            <a:ext cx="3643650" cy="1331844"/>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B9CDBB-889F-E82C-369E-430E6E5CB263}"/>
              </a:ext>
            </a:extLst>
          </p:cNvPr>
          <p:cNvPicPr>
            <a:picLocks noChangeAspect="1"/>
          </p:cNvPicPr>
          <p:nvPr/>
        </p:nvPicPr>
        <p:blipFill>
          <a:blip r:embed="rId3"/>
          <a:stretch>
            <a:fillRect/>
          </a:stretch>
        </p:blipFill>
        <p:spPr>
          <a:xfrm>
            <a:off x="4570437" y="765838"/>
            <a:ext cx="6820688" cy="4690664"/>
          </a:xfrm>
          <a:prstGeom prst="rect">
            <a:avLst/>
          </a:prstGeom>
        </p:spPr>
      </p:pic>
      <p:sp>
        <p:nvSpPr>
          <p:cNvPr id="7" name="Rectangle 6">
            <a:extLst>
              <a:ext uri="{FF2B5EF4-FFF2-40B4-BE49-F238E27FC236}">
                <a16:creationId xmlns:a16="http://schemas.microsoft.com/office/drawing/2014/main" id="{FDEC80B3-3D33-416C-16A4-265B33BB8243}"/>
              </a:ext>
            </a:extLst>
          </p:cNvPr>
          <p:cNvSpPr/>
          <p:nvPr/>
        </p:nvSpPr>
        <p:spPr>
          <a:xfrm>
            <a:off x="-1076533" y="598157"/>
            <a:ext cx="6142668" cy="1323439"/>
          </a:xfrm>
          <a:prstGeom prst="rect">
            <a:avLst/>
          </a:prstGeom>
          <a:noFill/>
        </p:spPr>
        <p:txBody>
          <a:bodyPr wrap="square" lIns="91440" tIns="45720" rIns="91440" bIns="45720">
            <a:spAutoFit/>
          </a:bodyPr>
          <a:lstStyle/>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Turkey-Syria </a:t>
            </a:r>
          </a:p>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2023 </a:t>
            </a:r>
          </a:p>
        </p:txBody>
      </p:sp>
      <p:sp>
        <p:nvSpPr>
          <p:cNvPr id="8" name="Rectangle 7">
            <a:extLst>
              <a:ext uri="{FF2B5EF4-FFF2-40B4-BE49-F238E27FC236}">
                <a16:creationId xmlns:a16="http://schemas.microsoft.com/office/drawing/2014/main" id="{4EAAAD7B-CECF-1D4B-C7E3-11CF8A16CED6}"/>
              </a:ext>
            </a:extLst>
          </p:cNvPr>
          <p:cNvSpPr/>
          <p:nvPr/>
        </p:nvSpPr>
        <p:spPr>
          <a:xfrm>
            <a:off x="6199685" y="-10514"/>
            <a:ext cx="3562193" cy="646331"/>
          </a:xfrm>
          <a:prstGeom prst="rect">
            <a:avLst/>
          </a:prstGeom>
          <a:noFill/>
        </p:spPr>
        <p:txBody>
          <a:bodyPr wrap="none" lIns="91440" tIns="45720" rIns="91440" bIns="45720">
            <a:spAutoFit/>
          </a:bodyPr>
          <a:lstStyle/>
          <a:p>
            <a:pPr algn="ctr"/>
            <a:r>
              <a:rPr lang="en-GB" sz="3600" b="0" cap="none" spc="0" dirty="0">
                <a:ln w="0"/>
                <a:solidFill>
                  <a:srgbClr val="FF0000"/>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rPr>
              <a:t>7.8 Magnitude </a:t>
            </a:r>
          </a:p>
        </p:txBody>
      </p:sp>
      <p:sp>
        <p:nvSpPr>
          <p:cNvPr id="10" name="TextBox 9">
            <a:extLst>
              <a:ext uri="{FF2B5EF4-FFF2-40B4-BE49-F238E27FC236}">
                <a16:creationId xmlns:a16="http://schemas.microsoft.com/office/drawing/2014/main" id="{0A6DA629-229C-66B3-331B-1D2B1B453D02}"/>
              </a:ext>
            </a:extLst>
          </p:cNvPr>
          <p:cNvSpPr txBox="1"/>
          <p:nvPr/>
        </p:nvSpPr>
        <p:spPr>
          <a:xfrm>
            <a:off x="3877917" y="5586524"/>
            <a:ext cx="8205730" cy="923330"/>
          </a:xfrm>
          <a:prstGeom prst="rect">
            <a:avLst/>
          </a:prstGeom>
          <a:noFill/>
        </p:spPr>
        <p:txBody>
          <a:bodyPr wrap="square">
            <a:spAutoFit/>
          </a:bodyPr>
          <a:lstStyle/>
          <a:p>
            <a:r>
              <a:rPr lang="en-GB" b="0" i="0" dirty="0">
                <a:solidFill>
                  <a:srgbClr val="1F201E"/>
                </a:solidFill>
                <a:effectLst/>
                <a:latin typeface="Arial" panose="020B0604020202020204" pitchFamily="34" charset="0"/>
                <a:cs typeface="Arial" panose="020B0604020202020204" pitchFamily="34" charset="0"/>
              </a:rPr>
              <a:t>On Feb. 6, a </a:t>
            </a:r>
            <a:r>
              <a:rPr lang="en-GB" b="1" i="0" u="none" strike="noStrike" dirty="0">
                <a:effectLst/>
                <a:latin typeface="Arial" panose="020B0604020202020204" pitchFamily="34" charset="0"/>
                <a:cs typeface="Arial" panose="020B0604020202020204" pitchFamily="34" charset="0"/>
                <a:hlinkClick r:id="rId4"/>
              </a:rPr>
              <a:t>magnitude 7.8 earthquake occurred in southern Turkey</a:t>
            </a:r>
            <a:r>
              <a:rPr lang="en-GB" b="0" i="0" dirty="0">
                <a:solidFill>
                  <a:srgbClr val="1F201E"/>
                </a:solidFill>
                <a:effectLst/>
                <a:latin typeface="Arial" panose="020B0604020202020204" pitchFamily="34" charset="0"/>
                <a:cs typeface="Arial" panose="020B0604020202020204" pitchFamily="34" charset="0"/>
              </a:rPr>
              <a:t> near the northern border of Syria. This quake was followed approximately nine hours later by a </a:t>
            </a:r>
            <a:r>
              <a:rPr lang="en-GB" b="1" i="0" u="none" strike="noStrike" dirty="0">
                <a:effectLst/>
                <a:latin typeface="Arial" panose="020B0604020202020204" pitchFamily="34" charset="0"/>
                <a:cs typeface="Arial" panose="020B0604020202020204" pitchFamily="34" charset="0"/>
                <a:hlinkClick r:id="rId5"/>
              </a:rPr>
              <a:t>magnitude 7.5 earthquake</a:t>
            </a:r>
            <a:r>
              <a:rPr lang="en-GB" b="0" i="0" dirty="0">
                <a:solidFill>
                  <a:srgbClr val="1F201E"/>
                </a:solidFill>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A6B3077-D147-27DD-3341-8EF84445A35A}"/>
              </a:ext>
            </a:extLst>
          </p:cNvPr>
          <p:cNvSpPr/>
          <p:nvPr/>
        </p:nvSpPr>
        <p:spPr>
          <a:xfrm>
            <a:off x="-1076533" y="2305616"/>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Haiti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2" name="Rectangle 11">
            <a:extLst>
              <a:ext uri="{FF2B5EF4-FFF2-40B4-BE49-F238E27FC236}">
                <a16:creationId xmlns:a16="http://schemas.microsoft.com/office/drawing/2014/main" id="{1A63EBA3-34F5-FCE9-CF45-E715EC5516FC}"/>
              </a:ext>
            </a:extLst>
          </p:cNvPr>
          <p:cNvSpPr/>
          <p:nvPr/>
        </p:nvSpPr>
        <p:spPr>
          <a:xfrm>
            <a:off x="-997020" y="3343413"/>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Indonesia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3" name="Rectangle 12">
            <a:extLst>
              <a:ext uri="{FF2B5EF4-FFF2-40B4-BE49-F238E27FC236}">
                <a16:creationId xmlns:a16="http://schemas.microsoft.com/office/drawing/2014/main" id="{521DDE13-441D-455B-6489-7BAD7C8F5D98}"/>
              </a:ext>
            </a:extLst>
          </p:cNvPr>
          <p:cNvSpPr/>
          <p:nvPr/>
        </p:nvSpPr>
        <p:spPr>
          <a:xfrm>
            <a:off x="-997020" y="4467268"/>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Iran</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4" name="Rectangle 13">
            <a:extLst>
              <a:ext uri="{FF2B5EF4-FFF2-40B4-BE49-F238E27FC236}">
                <a16:creationId xmlns:a16="http://schemas.microsoft.com/office/drawing/2014/main" id="{EB84FDE5-3F68-312A-FE7B-758237D0E578}"/>
              </a:ext>
            </a:extLst>
          </p:cNvPr>
          <p:cNvSpPr/>
          <p:nvPr/>
        </p:nvSpPr>
        <p:spPr>
          <a:xfrm>
            <a:off x="-997020" y="5766034"/>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Mexico</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197275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BB2879-30C3-55BC-D28A-247514C0C2D5}"/>
              </a:ext>
            </a:extLst>
          </p:cNvPr>
          <p:cNvSpPr/>
          <p:nvPr/>
        </p:nvSpPr>
        <p:spPr>
          <a:xfrm>
            <a:off x="322891" y="0"/>
            <a:ext cx="3484624" cy="739471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4C22F9-9E62-F19F-A5AD-5E2F1BCAF246}"/>
              </a:ext>
            </a:extLst>
          </p:cNvPr>
          <p:cNvSpPr/>
          <p:nvPr/>
        </p:nvSpPr>
        <p:spPr>
          <a:xfrm>
            <a:off x="252489" y="601455"/>
            <a:ext cx="3643650" cy="1331844"/>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EC80B3-3D33-416C-16A4-265B33BB8243}"/>
              </a:ext>
            </a:extLst>
          </p:cNvPr>
          <p:cNvSpPr/>
          <p:nvPr/>
        </p:nvSpPr>
        <p:spPr>
          <a:xfrm>
            <a:off x="-1076533" y="598157"/>
            <a:ext cx="6142668" cy="1323439"/>
          </a:xfrm>
          <a:prstGeom prst="rect">
            <a:avLst/>
          </a:prstGeom>
          <a:noFill/>
        </p:spPr>
        <p:txBody>
          <a:bodyPr wrap="square" lIns="91440" tIns="45720" rIns="91440" bIns="45720">
            <a:spAutoFit/>
          </a:bodyPr>
          <a:lstStyle/>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Turkey-Syria </a:t>
            </a:r>
          </a:p>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2023 </a:t>
            </a:r>
          </a:p>
        </p:txBody>
      </p:sp>
      <p:sp>
        <p:nvSpPr>
          <p:cNvPr id="8" name="Rectangle 7">
            <a:extLst>
              <a:ext uri="{FF2B5EF4-FFF2-40B4-BE49-F238E27FC236}">
                <a16:creationId xmlns:a16="http://schemas.microsoft.com/office/drawing/2014/main" id="{4EAAAD7B-CECF-1D4B-C7E3-11CF8A16CED6}"/>
              </a:ext>
            </a:extLst>
          </p:cNvPr>
          <p:cNvSpPr/>
          <p:nvPr/>
        </p:nvSpPr>
        <p:spPr>
          <a:xfrm>
            <a:off x="6199685" y="-10514"/>
            <a:ext cx="3562193" cy="646331"/>
          </a:xfrm>
          <a:prstGeom prst="rect">
            <a:avLst/>
          </a:prstGeom>
          <a:noFill/>
        </p:spPr>
        <p:txBody>
          <a:bodyPr wrap="none" lIns="91440" tIns="45720" rIns="91440" bIns="45720">
            <a:spAutoFit/>
          </a:bodyPr>
          <a:lstStyle/>
          <a:p>
            <a:pPr algn="ctr"/>
            <a:r>
              <a:rPr lang="en-GB" sz="3600" b="0" cap="none" spc="0" dirty="0">
                <a:ln w="0"/>
                <a:solidFill>
                  <a:srgbClr val="FF0000"/>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rPr>
              <a:t>7.8 Magnitude </a:t>
            </a:r>
          </a:p>
        </p:txBody>
      </p:sp>
      <p:sp>
        <p:nvSpPr>
          <p:cNvPr id="10" name="TextBox 9">
            <a:extLst>
              <a:ext uri="{FF2B5EF4-FFF2-40B4-BE49-F238E27FC236}">
                <a16:creationId xmlns:a16="http://schemas.microsoft.com/office/drawing/2014/main" id="{0A6DA629-229C-66B3-331B-1D2B1B453D02}"/>
              </a:ext>
            </a:extLst>
          </p:cNvPr>
          <p:cNvSpPr txBox="1"/>
          <p:nvPr/>
        </p:nvSpPr>
        <p:spPr>
          <a:xfrm>
            <a:off x="3921260" y="5954939"/>
            <a:ext cx="8205730" cy="923330"/>
          </a:xfrm>
          <a:prstGeom prst="rect">
            <a:avLst/>
          </a:prstGeom>
          <a:noFill/>
        </p:spPr>
        <p:txBody>
          <a:bodyPr wrap="square">
            <a:spAutoFit/>
          </a:bodyPr>
          <a:lstStyle/>
          <a:p>
            <a:r>
              <a:rPr lang="en-GB" b="0" i="0" dirty="0">
                <a:solidFill>
                  <a:srgbClr val="1F201E"/>
                </a:solidFill>
                <a:effectLst/>
                <a:latin typeface="Arial" panose="020B0604020202020204" pitchFamily="34" charset="0"/>
                <a:cs typeface="Arial" panose="020B0604020202020204" pitchFamily="34" charset="0"/>
              </a:rPr>
              <a:t>The first earthquake was the </a:t>
            </a:r>
            <a:r>
              <a:rPr lang="en-GB" b="1" i="0" u="none" strike="noStrike" dirty="0">
                <a:effectLst/>
                <a:latin typeface="Arial" panose="020B0604020202020204" pitchFamily="34" charset="0"/>
                <a:cs typeface="Arial" panose="020B0604020202020204" pitchFamily="34" charset="0"/>
                <a:hlinkClick r:id="rId2"/>
              </a:rPr>
              <a:t>most devastating to hit earthquake-prone Turkey in more than 20 years</a:t>
            </a:r>
            <a:r>
              <a:rPr lang="en-GB" b="0" i="0" dirty="0">
                <a:solidFill>
                  <a:srgbClr val="1F201E"/>
                </a:solidFill>
                <a:effectLst/>
                <a:latin typeface="Arial" panose="020B0604020202020204" pitchFamily="34" charset="0"/>
                <a:cs typeface="Arial" panose="020B0604020202020204" pitchFamily="34" charset="0"/>
              </a:rPr>
              <a:t> and was as strong as one in 1939, the most powerful recorded there. </a:t>
            </a:r>
            <a:endParaRPr lang="en-US"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A6B3077-D147-27DD-3341-8EF84445A35A}"/>
              </a:ext>
            </a:extLst>
          </p:cNvPr>
          <p:cNvSpPr/>
          <p:nvPr/>
        </p:nvSpPr>
        <p:spPr>
          <a:xfrm>
            <a:off x="-1076533" y="2305616"/>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Haiti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2" name="Rectangle 11">
            <a:extLst>
              <a:ext uri="{FF2B5EF4-FFF2-40B4-BE49-F238E27FC236}">
                <a16:creationId xmlns:a16="http://schemas.microsoft.com/office/drawing/2014/main" id="{1A63EBA3-34F5-FCE9-CF45-E715EC5516FC}"/>
              </a:ext>
            </a:extLst>
          </p:cNvPr>
          <p:cNvSpPr/>
          <p:nvPr/>
        </p:nvSpPr>
        <p:spPr>
          <a:xfrm>
            <a:off x="-997020" y="3343413"/>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Indonesia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3" name="Rectangle 12">
            <a:extLst>
              <a:ext uri="{FF2B5EF4-FFF2-40B4-BE49-F238E27FC236}">
                <a16:creationId xmlns:a16="http://schemas.microsoft.com/office/drawing/2014/main" id="{521DDE13-441D-455B-6489-7BAD7C8F5D98}"/>
              </a:ext>
            </a:extLst>
          </p:cNvPr>
          <p:cNvSpPr/>
          <p:nvPr/>
        </p:nvSpPr>
        <p:spPr>
          <a:xfrm>
            <a:off x="-997020" y="4467268"/>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Iran</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4" name="Rectangle 13">
            <a:extLst>
              <a:ext uri="{FF2B5EF4-FFF2-40B4-BE49-F238E27FC236}">
                <a16:creationId xmlns:a16="http://schemas.microsoft.com/office/drawing/2014/main" id="{EB84FDE5-3F68-312A-FE7B-758237D0E578}"/>
              </a:ext>
            </a:extLst>
          </p:cNvPr>
          <p:cNvSpPr/>
          <p:nvPr/>
        </p:nvSpPr>
        <p:spPr>
          <a:xfrm>
            <a:off x="-997020" y="5766034"/>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Mexico</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pic>
        <p:nvPicPr>
          <p:cNvPr id="2" name="Picture 1">
            <a:extLst>
              <a:ext uri="{FF2B5EF4-FFF2-40B4-BE49-F238E27FC236}">
                <a16:creationId xmlns:a16="http://schemas.microsoft.com/office/drawing/2014/main" id="{049F2806-7241-7DB2-CE40-F3DD870CF44D}"/>
              </a:ext>
            </a:extLst>
          </p:cNvPr>
          <p:cNvPicPr>
            <a:picLocks noChangeAspect="1"/>
          </p:cNvPicPr>
          <p:nvPr/>
        </p:nvPicPr>
        <p:blipFill rotWithShape="1">
          <a:blip r:embed="rId3"/>
          <a:srcRect r="1440" b="8292"/>
          <a:stretch/>
        </p:blipFill>
        <p:spPr>
          <a:xfrm>
            <a:off x="4432904" y="620184"/>
            <a:ext cx="7095754" cy="5312258"/>
          </a:xfrm>
          <a:prstGeom prst="rect">
            <a:avLst/>
          </a:prstGeom>
        </p:spPr>
      </p:pic>
    </p:spTree>
    <p:extLst>
      <p:ext uri="{BB962C8B-B14F-4D97-AF65-F5344CB8AC3E}">
        <p14:creationId xmlns:p14="http://schemas.microsoft.com/office/powerpoint/2010/main" val="273310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BB2879-30C3-55BC-D28A-247514C0C2D5}"/>
              </a:ext>
            </a:extLst>
          </p:cNvPr>
          <p:cNvSpPr/>
          <p:nvPr/>
        </p:nvSpPr>
        <p:spPr>
          <a:xfrm>
            <a:off x="252489" y="0"/>
            <a:ext cx="3484624" cy="739471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4C22F9-9E62-F19F-A5AD-5E2F1BCAF246}"/>
              </a:ext>
            </a:extLst>
          </p:cNvPr>
          <p:cNvSpPr/>
          <p:nvPr/>
        </p:nvSpPr>
        <p:spPr>
          <a:xfrm>
            <a:off x="252489" y="1841437"/>
            <a:ext cx="3643650" cy="1331844"/>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EC80B3-3D33-416C-16A4-265B33BB8243}"/>
              </a:ext>
            </a:extLst>
          </p:cNvPr>
          <p:cNvSpPr/>
          <p:nvPr/>
        </p:nvSpPr>
        <p:spPr>
          <a:xfrm>
            <a:off x="-1076533" y="598157"/>
            <a:ext cx="6142668" cy="1323439"/>
          </a:xfrm>
          <a:prstGeom prst="rect">
            <a:avLst/>
          </a:prstGeom>
          <a:noFill/>
        </p:spPr>
        <p:txBody>
          <a:bodyPr wrap="square" lIns="91440" tIns="45720" rIns="91440" bIns="45720">
            <a:spAutoFit/>
          </a:bodyPr>
          <a:lstStyle/>
          <a:p>
            <a:pPr algn="ctr"/>
            <a:r>
              <a:rPr lang="en-GB" sz="4000" b="0" cap="none" spc="0" dirty="0">
                <a:ln w="0"/>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Turkey-Syria </a:t>
            </a:r>
          </a:p>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 </a:t>
            </a:r>
          </a:p>
        </p:txBody>
      </p:sp>
      <p:sp>
        <p:nvSpPr>
          <p:cNvPr id="8" name="Rectangle 7">
            <a:extLst>
              <a:ext uri="{FF2B5EF4-FFF2-40B4-BE49-F238E27FC236}">
                <a16:creationId xmlns:a16="http://schemas.microsoft.com/office/drawing/2014/main" id="{4EAAAD7B-CECF-1D4B-C7E3-11CF8A16CED6}"/>
              </a:ext>
            </a:extLst>
          </p:cNvPr>
          <p:cNvSpPr/>
          <p:nvPr/>
        </p:nvSpPr>
        <p:spPr>
          <a:xfrm>
            <a:off x="6252199" y="-10514"/>
            <a:ext cx="3457165" cy="646331"/>
          </a:xfrm>
          <a:prstGeom prst="rect">
            <a:avLst/>
          </a:prstGeom>
          <a:noFill/>
        </p:spPr>
        <p:txBody>
          <a:bodyPr wrap="none" lIns="91440" tIns="45720" rIns="91440" bIns="45720">
            <a:spAutoFit/>
          </a:bodyPr>
          <a:lstStyle/>
          <a:p>
            <a:pPr algn="ctr"/>
            <a:r>
              <a:rPr lang="en-GB" sz="3600" b="0" cap="none" spc="0" dirty="0">
                <a:ln w="0"/>
                <a:solidFill>
                  <a:srgbClr val="FF0000"/>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rPr>
              <a:t>7.2 Magnitude </a:t>
            </a:r>
          </a:p>
        </p:txBody>
      </p:sp>
      <p:sp>
        <p:nvSpPr>
          <p:cNvPr id="10" name="TextBox 9">
            <a:extLst>
              <a:ext uri="{FF2B5EF4-FFF2-40B4-BE49-F238E27FC236}">
                <a16:creationId xmlns:a16="http://schemas.microsoft.com/office/drawing/2014/main" id="{0A6DA629-229C-66B3-331B-1D2B1B453D02}"/>
              </a:ext>
            </a:extLst>
          </p:cNvPr>
          <p:cNvSpPr txBox="1"/>
          <p:nvPr/>
        </p:nvSpPr>
        <p:spPr>
          <a:xfrm>
            <a:off x="3986270" y="5492314"/>
            <a:ext cx="8205730" cy="1200329"/>
          </a:xfrm>
          <a:prstGeom prst="rect">
            <a:avLst/>
          </a:prstGeom>
          <a:noFill/>
        </p:spPr>
        <p:txBody>
          <a:bodyPr wrap="square">
            <a:spAutoFit/>
          </a:bodyPr>
          <a:lstStyle/>
          <a:p>
            <a:r>
              <a:rPr lang="en-GB" b="0" i="0" dirty="0">
                <a:solidFill>
                  <a:srgbClr val="1F201E"/>
                </a:solidFill>
                <a:effectLst/>
                <a:latin typeface="Arial" panose="020B0604020202020204" pitchFamily="34" charset="0"/>
                <a:cs typeface="Arial" panose="020B0604020202020204" pitchFamily="34" charset="0"/>
              </a:rPr>
              <a:t>Just before 8:30 a.m. ET on Aug. 14, </a:t>
            </a:r>
            <a:r>
              <a:rPr lang="en-GB" b="1" i="0" u="none" strike="noStrike" dirty="0">
                <a:effectLst/>
                <a:latin typeface="Arial" panose="020B0604020202020204" pitchFamily="34" charset="0"/>
                <a:cs typeface="Arial" panose="020B0604020202020204" pitchFamily="34" charset="0"/>
                <a:hlinkClick r:id="rId3"/>
              </a:rPr>
              <a:t>an M7.2 earthquake struck the southwest of Haiti</a:t>
            </a:r>
            <a:r>
              <a:rPr lang="en-GB" b="0" i="0" dirty="0">
                <a:solidFill>
                  <a:srgbClr val="1F201E"/>
                </a:solidFill>
                <a:effectLst/>
                <a:latin typeface="Arial" panose="020B0604020202020204" pitchFamily="34" charset="0"/>
                <a:cs typeface="Arial" panose="020B0604020202020204" pitchFamily="34" charset="0"/>
              </a:rPr>
              <a:t> in the mountains between the </a:t>
            </a:r>
            <a:r>
              <a:rPr lang="en-GB" b="0" i="0" dirty="0" err="1">
                <a:solidFill>
                  <a:srgbClr val="1F201E"/>
                </a:solidFill>
                <a:effectLst/>
                <a:latin typeface="Arial" panose="020B0604020202020204" pitchFamily="34" charset="0"/>
                <a:cs typeface="Arial" panose="020B0604020202020204" pitchFamily="34" charset="0"/>
              </a:rPr>
              <a:t>Nippes</a:t>
            </a:r>
            <a:r>
              <a:rPr lang="en-GB" b="0" i="0" dirty="0">
                <a:solidFill>
                  <a:srgbClr val="1F201E"/>
                </a:solidFill>
                <a:effectLst/>
                <a:latin typeface="Arial" panose="020B0604020202020204" pitchFamily="34" charset="0"/>
                <a:cs typeface="Arial" panose="020B0604020202020204" pitchFamily="34" charset="0"/>
              </a:rPr>
              <a:t> Department and Sud Department. This earthquake occurred at a depth of only 6.2 miles (10 km), which is critical because shallow earthquakes usually cause more damage.</a:t>
            </a:r>
            <a:endParaRPr lang="en-US"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A6B3077-D147-27DD-3341-8EF84445A35A}"/>
              </a:ext>
            </a:extLst>
          </p:cNvPr>
          <p:cNvSpPr/>
          <p:nvPr/>
        </p:nvSpPr>
        <p:spPr>
          <a:xfrm>
            <a:off x="-1076533" y="1921596"/>
            <a:ext cx="6142668" cy="1938992"/>
          </a:xfrm>
          <a:prstGeom prst="rect">
            <a:avLst/>
          </a:prstGeom>
          <a:noFill/>
        </p:spPr>
        <p:txBody>
          <a:bodyPr wrap="square" lIns="91440" tIns="45720" rIns="91440" bIns="45720">
            <a:spAutoFit/>
          </a:bodyPr>
          <a:lstStyle/>
          <a:p>
            <a:pPr algn="ctr"/>
            <a:r>
              <a:rPr lang="en-GB" sz="40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Haiti</a:t>
            </a:r>
          </a:p>
          <a:p>
            <a:pPr algn="ctr"/>
            <a:r>
              <a:rPr lang="en-GB"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2021</a:t>
            </a: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2" name="Rectangle 11">
            <a:extLst>
              <a:ext uri="{FF2B5EF4-FFF2-40B4-BE49-F238E27FC236}">
                <a16:creationId xmlns:a16="http://schemas.microsoft.com/office/drawing/2014/main" id="{1A63EBA3-34F5-FCE9-CF45-E715EC5516FC}"/>
              </a:ext>
            </a:extLst>
          </p:cNvPr>
          <p:cNvSpPr/>
          <p:nvPr/>
        </p:nvSpPr>
        <p:spPr>
          <a:xfrm>
            <a:off x="-997020" y="3343413"/>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Indonesia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3" name="Rectangle 12">
            <a:extLst>
              <a:ext uri="{FF2B5EF4-FFF2-40B4-BE49-F238E27FC236}">
                <a16:creationId xmlns:a16="http://schemas.microsoft.com/office/drawing/2014/main" id="{521DDE13-441D-455B-6489-7BAD7C8F5D98}"/>
              </a:ext>
            </a:extLst>
          </p:cNvPr>
          <p:cNvSpPr/>
          <p:nvPr/>
        </p:nvSpPr>
        <p:spPr>
          <a:xfrm>
            <a:off x="-997020" y="4467268"/>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Italy</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4" name="Rectangle 13">
            <a:extLst>
              <a:ext uri="{FF2B5EF4-FFF2-40B4-BE49-F238E27FC236}">
                <a16:creationId xmlns:a16="http://schemas.microsoft.com/office/drawing/2014/main" id="{EB84FDE5-3F68-312A-FE7B-758237D0E578}"/>
              </a:ext>
            </a:extLst>
          </p:cNvPr>
          <p:cNvSpPr/>
          <p:nvPr/>
        </p:nvSpPr>
        <p:spPr>
          <a:xfrm>
            <a:off x="-997020" y="5766034"/>
            <a:ext cx="6142668" cy="707886"/>
          </a:xfrm>
          <a:prstGeom prst="rect">
            <a:avLst/>
          </a:prstGeom>
          <a:noFill/>
        </p:spPr>
        <p:txBody>
          <a:bodyPr wrap="square" lIns="91440" tIns="45720" rIns="91440" bIns="45720">
            <a:spAutoFit/>
          </a:bodyPr>
          <a:lstStyle/>
          <a:p>
            <a:pPr algn="ctr"/>
            <a:r>
              <a:rPr lang="en-GB" sz="4000" b="0" i="0" dirty="0" err="1">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Nepals</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pic>
        <p:nvPicPr>
          <p:cNvPr id="1026" name="Picture 2" descr="Preliminary Satellite Derived Earthquake Damage Assessment - Nippe,  Grand'Anse and South Departments, Haiti, 16 August 2021 - Haiti | ReliefWeb">
            <a:extLst>
              <a:ext uri="{FF2B5EF4-FFF2-40B4-BE49-F238E27FC236}">
                <a16:creationId xmlns:a16="http://schemas.microsoft.com/office/drawing/2014/main" id="{3B4CA135-FE96-0401-B1FF-0A323C9D7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823" y="862591"/>
            <a:ext cx="7661915" cy="431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9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BB2879-30C3-55BC-D28A-247514C0C2D5}"/>
              </a:ext>
            </a:extLst>
          </p:cNvPr>
          <p:cNvSpPr/>
          <p:nvPr/>
        </p:nvSpPr>
        <p:spPr>
          <a:xfrm>
            <a:off x="322891" y="0"/>
            <a:ext cx="3484624" cy="739471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4C22F9-9E62-F19F-A5AD-5E2F1BCAF246}"/>
              </a:ext>
            </a:extLst>
          </p:cNvPr>
          <p:cNvSpPr/>
          <p:nvPr/>
        </p:nvSpPr>
        <p:spPr>
          <a:xfrm>
            <a:off x="322891" y="3004297"/>
            <a:ext cx="3643650" cy="1331844"/>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EC80B3-3D33-416C-16A4-265B33BB8243}"/>
              </a:ext>
            </a:extLst>
          </p:cNvPr>
          <p:cNvSpPr/>
          <p:nvPr/>
        </p:nvSpPr>
        <p:spPr>
          <a:xfrm>
            <a:off x="-1076533" y="598157"/>
            <a:ext cx="6142668" cy="1323439"/>
          </a:xfrm>
          <a:prstGeom prst="rect">
            <a:avLst/>
          </a:prstGeom>
          <a:noFill/>
        </p:spPr>
        <p:txBody>
          <a:bodyPr wrap="square" lIns="91440" tIns="45720" rIns="91440" bIns="45720">
            <a:spAutoFit/>
          </a:bodyPr>
          <a:lstStyle/>
          <a:p>
            <a:pPr algn="ctr"/>
            <a:r>
              <a:rPr lang="en-GB" sz="4000" b="0" cap="none" spc="0" dirty="0">
                <a:ln w="0"/>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Turkey-Syria </a:t>
            </a:r>
          </a:p>
          <a:p>
            <a:pPr algn="ctr"/>
            <a:r>
              <a:rPr lang="en-GB" sz="4000" b="0" cap="none" spc="0" dirty="0">
                <a:ln w="0"/>
                <a:solidFill>
                  <a:schemeClr val="bg1"/>
                </a:solidFill>
                <a:effectLst>
                  <a:outerShdw blurRad="38100" dist="19050" dir="2700000" algn="tl" rotWithShape="0">
                    <a:schemeClr val="dk1">
                      <a:alpha val="40000"/>
                    </a:schemeClr>
                  </a:outerShdw>
                </a:effectLst>
                <a:latin typeface="ADLaM Display" panose="020F0502020204030204" pitchFamily="34" charset="0"/>
                <a:cs typeface="ADLaM Display" panose="020F0502020204030204" pitchFamily="34" charset="0"/>
              </a:rPr>
              <a:t> </a:t>
            </a:r>
          </a:p>
        </p:txBody>
      </p:sp>
      <p:sp>
        <p:nvSpPr>
          <p:cNvPr id="8" name="Rectangle 7">
            <a:extLst>
              <a:ext uri="{FF2B5EF4-FFF2-40B4-BE49-F238E27FC236}">
                <a16:creationId xmlns:a16="http://schemas.microsoft.com/office/drawing/2014/main" id="{4EAAAD7B-CECF-1D4B-C7E3-11CF8A16CED6}"/>
              </a:ext>
            </a:extLst>
          </p:cNvPr>
          <p:cNvSpPr/>
          <p:nvPr/>
        </p:nvSpPr>
        <p:spPr>
          <a:xfrm>
            <a:off x="6265696" y="-10514"/>
            <a:ext cx="3430171" cy="646331"/>
          </a:xfrm>
          <a:prstGeom prst="rect">
            <a:avLst/>
          </a:prstGeom>
          <a:noFill/>
        </p:spPr>
        <p:txBody>
          <a:bodyPr wrap="none" lIns="91440" tIns="45720" rIns="91440" bIns="45720">
            <a:spAutoFit/>
          </a:bodyPr>
          <a:lstStyle/>
          <a:p>
            <a:pPr algn="ctr"/>
            <a:r>
              <a:rPr lang="en-GB" sz="3600" b="0" cap="none" spc="0" dirty="0">
                <a:ln w="0"/>
                <a:solidFill>
                  <a:srgbClr val="FF0000"/>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rPr>
              <a:t>7.5 Magnitude </a:t>
            </a:r>
          </a:p>
        </p:txBody>
      </p:sp>
      <p:sp>
        <p:nvSpPr>
          <p:cNvPr id="11" name="Rectangle 10">
            <a:extLst>
              <a:ext uri="{FF2B5EF4-FFF2-40B4-BE49-F238E27FC236}">
                <a16:creationId xmlns:a16="http://schemas.microsoft.com/office/drawing/2014/main" id="{6A6B3077-D147-27DD-3341-8EF84445A35A}"/>
              </a:ext>
            </a:extLst>
          </p:cNvPr>
          <p:cNvSpPr/>
          <p:nvPr/>
        </p:nvSpPr>
        <p:spPr>
          <a:xfrm>
            <a:off x="-1076533" y="1921596"/>
            <a:ext cx="6142668" cy="1938992"/>
          </a:xfrm>
          <a:prstGeom prst="rect">
            <a:avLst/>
          </a:prstGeom>
          <a:noFill/>
        </p:spPr>
        <p:txBody>
          <a:bodyPr wrap="square" lIns="91440" tIns="45720" rIns="91440" bIns="45720">
            <a:spAutoFit/>
          </a:bodyPr>
          <a:lstStyle/>
          <a:p>
            <a:pPr algn="ctr"/>
            <a:r>
              <a:rPr lang="en-GB" sz="4000" b="0" i="0" dirty="0">
                <a:effectLst/>
                <a:latin typeface="ADLaM Display" panose="02010000000000000000" pitchFamily="2" charset="77"/>
                <a:ea typeface="ADLaM Display" panose="02010000000000000000" pitchFamily="2" charset="77"/>
                <a:cs typeface="ADLaM Display" panose="02010000000000000000" pitchFamily="2" charset="77"/>
              </a:rPr>
              <a:t>Haiti</a:t>
            </a:r>
          </a:p>
          <a:p>
            <a:pPr algn="ctr"/>
            <a:r>
              <a:rPr lang="en-GB" sz="4000" b="0" i="0" dirty="0">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a:p>
            <a:pPr algn="ctr"/>
            <a:r>
              <a:rPr lang="en-GB" sz="4000" b="0" i="0" dirty="0">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2" name="Rectangle 11">
            <a:extLst>
              <a:ext uri="{FF2B5EF4-FFF2-40B4-BE49-F238E27FC236}">
                <a16:creationId xmlns:a16="http://schemas.microsoft.com/office/drawing/2014/main" id="{1A63EBA3-34F5-FCE9-CF45-E715EC5516FC}"/>
              </a:ext>
            </a:extLst>
          </p:cNvPr>
          <p:cNvSpPr/>
          <p:nvPr/>
        </p:nvSpPr>
        <p:spPr>
          <a:xfrm>
            <a:off x="-1076533" y="2977743"/>
            <a:ext cx="6142668" cy="1938992"/>
          </a:xfrm>
          <a:prstGeom prst="rect">
            <a:avLst/>
          </a:prstGeom>
          <a:noFill/>
        </p:spPr>
        <p:txBody>
          <a:bodyPr wrap="square" lIns="91440" tIns="45720" rIns="91440" bIns="45720">
            <a:spAutoFit/>
          </a:bodyPr>
          <a:lstStyle/>
          <a:p>
            <a:pPr algn="ctr"/>
            <a:r>
              <a:rPr lang="en-GB" sz="4000"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Indonesia</a:t>
            </a:r>
          </a:p>
          <a:p>
            <a:pPr algn="ctr"/>
            <a:r>
              <a:rPr lang="en-GB"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2018</a:t>
            </a: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 </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3" name="Rectangle 12">
            <a:extLst>
              <a:ext uri="{FF2B5EF4-FFF2-40B4-BE49-F238E27FC236}">
                <a16:creationId xmlns:a16="http://schemas.microsoft.com/office/drawing/2014/main" id="{521DDE13-441D-455B-6489-7BAD7C8F5D98}"/>
              </a:ext>
            </a:extLst>
          </p:cNvPr>
          <p:cNvSpPr/>
          <p:nvPr/>
        </p:nvSpPr>
        <p:spPr>
          <a:xfrm>
            <a:off x="-997020" y="4467268"/>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Italy</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4" name="Rectangle 13">
            <a:extLst>
              <a:ext uri="{FF2B5EF4-FFF2-40B4-BE49-F238E27FC236}">
                <a16:creationId xmlns:a16="http://schemas.microsoft.com/office/drawing/2014/main" id="{EB84FDE5-3F68-312A-FE7B-758237D0E578}"/>
              </a:ext>
            </a:extLst>
          </p:cNvPr>
          <p:cNvSpPr/>
          <p:nvPr/>
        </p:nvSpPr>
        <p:spPr>
          <a:xfrm>
            <a:off x="-997020" y="5766034"/>
            <a:ext cx="6142668" cy="707886"/>
          </a:xfrm>
          <a:prstGeom prst="rect">
            <a:avLst/>
          </a:prstGeom>
          <a:noFill/>
        </p:spPr>
        <p:txBody>
          <a:bodyPr wrap="square" lIns="91440" tIns="45720" rIns="91440" bIns="45720">
            <a:spAutoFit/>
          </a:bodyPr>
          <a:lstStyle/>
          <a:p>
            <a:pPr algn="ctr"/>
            <a:r>
              <a:rPr lang="en-GB" sz="4000" b="0" i="0" dirty="0">
                <a:solidFill>
                  <a:srgbClr val="1D1C1D"/>
                </a:solidFill>
                <a:effectLst/>
                <a:latin typeface="ADLaM Display" panose="02010000000000000000" pitchFamily="2" charset="77"/>
                <a:ea typeface="ADLaM Display" panose="02010000000000000000" pitchFamily="2" charset="77"/>
                <a:cs typeface="ADLaM Display" panose="02010000000000000000" pitchFamily="2" charset="77"/>
              </a:rPr>
              <a:t>Mexico</a:t>
            </a:r>
            <a:endParaRPr lang="en-GB" sz="4000" b="0" cap="none" spc="0" dirty="0">
              <a:ln w="0"/>
              <a:solidFill>
                <a:schemeClr val="bg1"/>
              </a:solidFill>
              <a:effectLst>
                <a:outerShdw blurRad="38100" dist="19050" dir="2700000" algn="tl" rotWithShape="0">
                  <a:schemeClr val="dk1">
                    <a:alpha val="40000"/>
                  </a:schemeClr>
                </a:outerShdw>
              </a:effectLst>
              <a:latin typeface="ADLaM Display" panose="02010000000000000000" pitchFamily="2" charset="77"/>
              <a:ea typeface="ADLaM Display" panose="02010000000000000000" pitchFamily="2" charset="77"/>
              <a:cs typeface="ADLaM Display" panose="02010000000000000000" pitchFamily="2" charset="77"/>
            </a:endParaRPr>
          </a:p>
        </p:txBody>
      </p:sp>
      <p:pic>
        <p:nvPicPr>
          <p:cNvPr id="2050" name="Picture 2" descr="Photos From the Deadly Earthquake and Tsunami in Indonesia - The Atlantic">
            <a:extLst>
              <a:ext uri="{FF2B5EF4-FFF2-40B4-BE49-F238E27FC236}">
                <a16:creationId xmlns:a16="http://schemas.microsoft.com/office/drawing/2014/main" id="{F8590172-F1D1-97E4-8F0D-8872E85CA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569" y="782868"/>
            <a:ext cx="7169816" cy="47784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155DD3-5A49-4F2F-04C6-AC007C3DFEA3}"/>
              </a:ext>
            </a:extLst>
          </p:cNvPr>
          <p:cNvSpPr txBox="1"/>
          <p:nvPr/>
        </p:nvSpPr>
        <p:spPr>
          <a:xfrm>
            <a:off x="3807515" y="5605996"/>
            <a:ext cx="8565822" cy="1477328"/>
          </a:xfrm>
          <a:prstGeom prst="rect">
            <a:avLst/>
          </a:prstGeom>
          <a:noFill/>
        </p:spPr>
        <p:txBody>
          <a:bodyPr wrap="square">
            <a:spAutoFit/>
          </a:bodyPr>
          <a:lstStyle/>
          <a:p>
            <a:r>
              <a:rPr lang="en-GB" b="0" i="0" dirty="0">
                <a:solidFill>
                  <a:srgbClr val="333333"/>
                </a:solidFill>
                <a:effectLst/>
                <a:latin typeface="Arial" panose="020B0604020202020204" pitchFamily="34" charset="0"/>
                <a:cs typeface="Arial" panose="020B0604020202020204" pitchFamily="34" charset="0"/>
              </a:rPr>
              <a:t>On Friday </a:t>
            </a:r>
            <a:r>
              <a:rPr lang="en-GB" i="0" dirty="0">
                <a:solidFill>
                  <a:srgbClr val="333333"/>
                </a:solidFill>
                <a:effectLst/>
                <a:latin typeface="Arial" panose="020B0604020202020204" pitchFamily="34" charset="0"/>
                <a:cs typeface="Arial" panose="020B0604020202020204" pitchFamily="34" charset="0"/>
              </a:rPr>
              <a:t>28th September 2018, </a:t>
            </a:r>
            <a:r>
              <a:rPr lang="en-GB" b="0" i="0" dirty="0">
                <a:solidFill>
                  <a:srgbClr val="333333"/>
                </a:solidFill>
                <a:effectLst/>
                <a:latin typeface="Arial" panose="020B0604020202020204" pitchFamily="34" charset="0"/>
                <a:cs typeface="Arial" panose="020B0604020202020204" pitchFamily="34" charset="0"/>
              </a:rPr>
              <a:t>an earthquake of </a:t>
            </a:r>
            <a:r>
              <a:rPr lang="en-GB" b="1" i="0" dirty="0">
                <a:solidFill>
                  <a:srgbClr val="FF0000"/>
                </a:solidFill>
                <a:effectLst/>
                <a:latin typeface="Arial" panose="020B0604020202020204" pitchFamily="34" charset="0"/>
                <a:cs typeface="Arial" panose="020B0604020202020204" pitchFamily="34" charset="0"/>
              </a:rPr>
              <a:t>7.4 magnitude struck the central province of Sulawesi in Indonesia</a:t>
            </a:r>
            <a:r>
              <a:rPr lang="en-GB" b="0" i="0" dirty="0">
                <a:solidFill>
                  <a:srgbClr val="333333"/>
                </a:solidFill>
                <a:effectLst/>
                <a:latin typeface="Arial" panose="020B0604020202020204" pitchFamily="34" charset="0"/>
                <a:cs typeface="Arial" panose="020B0604020202020204" pitchFamily="34" charset="0"/>
              </a:rPr>
              <a:t>. This was followed by a tsunami with waves of up to six metres.</a:t>
            </a:r>
            <a:r>
              <a:rPr lang="en-GB" b="0" i="0" dirty="0">
                <a:solidFill>
                  <a:srgbClr val="333333"/>
                </a:solidFill>
                <a:effectLst/>
                <a:latin typeface="Helvetica Neue" panose="02000503000000020004" pitchFamily="2" charset="0"/>
              </a:rPr>
              <a:t> </a:t>
            </a:r>
            <a:r>
              <a:rPr lang="en-GB" b="0" i="0" dirty="0">
                <a:solidFill>
                  <a:srgbClr val="333333"/>
                </a:solidFill>
                <a:effectLst/>
                <a:latin typeface="Arial" panose="020B0604020202020204" pitchFamily="34" charset="0"/>
                <a:cs typeface="Arial" panose="020B0604020202020204" pitchFamily="34" charset="0"/>
              </a:rPr>
              <a:t>1.5 million people were affected and </a:t>
            </a:r>
            <a:r>
              <a:rPr lang="en-GB" b="1" i="0" dirty="0">
                <a:solidFill>
                  <a:srgbClr val="333333"/>
                </a:solidFill>
                <a:effectLst/>
                <a:latin typeface="Arial" panose="020B0604020202020204" pitchFamily="34" charset="0"/>
                <a:cs typeface="Arial" panose="020B0604020202020204" pitchFamily="34" charset="0"/>
              </a:rPr>
              <a:t>hundreds of thousands of survivors were left without food, water and shelter. </a:t>
            </a:r>
            <a:endParaRPr lang="en-GB" b="0" i="0" dirty="0">
              <a:solidFill>
                <a:srgbClr val="333333"/>
              </a:solidFill>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85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2B97-9E43-79CA-C58D-8E170373EDC8}"/>
              </a:ext>
            </a:extLst>
          </p:cNvPr>
          <p:cNvSpPr>
            <a:spLocks noGrp="1"/>
          </p:cNvSpPr>
          <p:nvPr>
            <p:ph type="title"/>
          </p:nvPr>
        </p:nvSpPr>
        <p:spPr>
          <a:xfrm>
            <a:off x="347654" y="52610"/>
            <a:ext cx="12426042" cy="1280890"/>
          </a:xfrm>
        </p:spPr>
        <p:txBody>
          <a:bodyPr>
            <a:normAutofit/>
          </a:bodyPr>
          <a:lstStyle/>
          <a:p>
            <a:r>
              <a:rPr lang="en-GB" b="1" dirty="0">
                <a:solidFill>
                  <a:schemeClr val="bg1"/>
                </a:solidFill>
                <a:highlight>
                  <a:srgbClr val="000000"/>
                </a:highlight>
                <a:latin typeface="Indy Serif"/>
              </a:rPr>
              <a:t>Introduction</a:t>
            </a:r>
            <a:endParaRPr lang="en-US" dirty="0">
              <a:solidFill>
                <a:schemeClr val="bg1"/>
              </a:solidFill>
              <a:highlight>
                <a:srgbClr val="000000"/>
              </a:highlight>
            </a:endParaRPr>
          </a:p>
        </p:txBody>
      </p:sp>
      <p:sp>
        <p:nvSpPr>
          <p:cNvPr id="4" name="Content Placeholder 3">
            <a:extLst>
              <a:ext uri="{FF2B5EF4-FFF2-40B4-BE49-F238E27FC236}">
                <a16:creationId xmlns:a16="http://schemas.microsoft.com/office/drawing/2014/main" id="{6AB788E4-BDC0-669F-D772-25C0938492AF}"/>
              </a:ext>
            </a:extLst>
          </p:cNvPr>
          <p:cNvSpPr>
            <a:spLocks noGrp="1"/>
          </p:cNvSpPr>
          <p:nvPr>
            <p:ph idx="1"/>
          </p:nvPr>
        </p:nvSpPr>
        <p:spPr>
          <a:xfrm>
            <a:off x="65590" y="681480"/>
            <a:ext cx="10610681" cy="1494560"/>
          </a:xfrm>
        </p:spPr>
        <p:txBody>
          <a:bodyPr/>
          <a:lstStyle/>
          <a:p>
            <a:pPr marL="0" indent="0">
              <a:buNone/>
            </a:pPr>
            <a:r>
              <a:rPr lang="en-GB" b="0" i="0" dirty="0">
                <a:solidFill>
                  <a:schemeClr val="accent1"/>
                </a:solidFill>
                <a:effectLst/>
                <a:latin typeface="Century Schoolbook" panose="02040604050505020304" pitchFamily="18" charset="0"/>
              </a:rPr>
              <a:t>Welcome to "Earthquakes and Trends," where we embark on a journey through historic dat</a:t>
            </a:r>
            <a:r>
              <a:rPr lang="en-GB" dirty="0">
                <a:solidFill>
                  <a:schemeClr val="accent1"/>
                </a:solidFill>
                <a:latin typeface="Century Schoolbook" panose="02040604050505020304" pitchFamily="18" charset="0"/>
              </a:rPr>
              <a:t>a to analyse the trends of earthquakes over the last 20 years</a:t>
            </a:r>
            <a:r>
              <a:rPr lang="en-GB" b="0" i="0" dirty="0">
                <a:solidFill>
                  <a:schemeClr val="accent1"/>
                </a:solidFill>
                <a:effectLst/>
                <a:latin typeface="Century Schoolbook" panose="02040604050505020304" pitchFamily="18" charset="0"/>
              </a:rPr>
              <a:t>. </a:t>
            </a:r>
          </a:p>
          <a:p>
            <a:pPr marL="0" indent="0">
              <a:buNone/>
            </a:pPr>
            <a:endParaRPr lang="en-US" dirty="0"/>
          </a:p>
        </p:txBody>
      </p:sp>
      <p:sp>
        <p:nvSpPr>
          <p:cNvPr id="7" name="TextBox 6">
            <a:extLst>
              <a:ext uri="{FF2B5EF4-FFF2-40B4-BE49-F238E27FC236}">
                <a16:creationId xmlns:a16="http://schemas.microsoft.com/office/drawing/2014/main" id="{43A37566-DA54-75CD-97ED-CF8BE53735AF}"/>
              </a:ext>
            </a:extLst>
          </p:cNvPr>
          <p:cNvSpPr txBox="1"/>
          <p:nvPr/>
        </p:nvSpPr>
        <p:spPr>
          <a:xfrm>
            <a:off x="131180" y="1775315"/>
            <a:ext cx="12060820" cy="4401205"/>
          </a:xfrm>
          <a:prstGeom prst="rect">
            <a:avLst/>
          </a:prstGeom>
          <a:noFill/>
        </p:spPr>
        <p:txBody>
          <a:bodyPr wrap="square">
            <a:spAutoFit/>
          </a:bodyPr>
          <a:lstStyle/>
          <a:p>
            <a:pPr marL="0" indent="0" algn="just">
              <a:spcBef>
                <a:spcPts val="1200"/>
              </a:spcBef>
              <a:buNone/>
            </a:pPr>
            <a:r>
              <a:rPr lang="en-GB" b="0" i="0" dirty="0">
                <a:solidFill>
                  <a:schemeClr val="accent1"/>
                </a:solidFill>
                <a:effectLst/>
                <a:latin typeface="Century Schoolbook" panose="02040604050505020304" pitchFamily="18" charset="0"/>
              </a:rPr>
              <a:t>According to long-term records (since about 1900), the USGS (United States Geological Survey) concludes we expect about 16 major earthquakes in any given year. That includes 15 earthquakes in the magnitude 7 range and one earthquake magnitude 8.0 or greater. In the past 40-50 years, our records show that we have exceeded the long-term average number of major earthquakes about a dozen times. The year with the largest total was 2010, with 23 major earthquakes (greater than or equal to magnitude 7.0). In other years the total was well below the annual long-term average of 16 major earthquakes. 1989 only had 6 major earthquakes and 1988 only had 7.</a:t>
            </a:r>
          </a:p>
          <a:p>
            <a:pPr marL="0" indent="0" algn="just">
              <a:spcBef>
                <a:spcPts val="1200"/>
              </a:spcBef>
              <a:buNone/>
            </a:pPr>
            <a:endParaRPr lang="en-GB" b="0" i="0" dirty="0">
              <a:solidFill>
                <a:schemeClr val="accent1"/>
              </a:solidFill>
              <a:effectLst/>
              <a:latin typeface="Century Schoolbook" panose="02040604050505020304" pitchFamily="18" charset="0"/>
            </a:endParaRPr>
          </a:p>
          <a:p>
            <a:r>
              <a:rPr lang="en-GB" b="1" dirty="0">
                <a:solidFill>
                  <a:schemeClr val="accent1"/>
                </a:solidFill>
                <a:latin typeface="Century Schoolbook" panose="02040604050505020304" pitchFamily="18" charset="0"/>
              </a:rPr>
              <a:t>In this presentation, we delve into data to answer a vital question</a:t>
            </a:r>
            <a:r>
              <a:rPr lang="en-GB" dirty="0">
                <a:solidFill>
                  <a:schemeClr val="accent1"/>
                </a:solidFill>
                <a:latin typeface="Century Schoolbook" panose="02040604050505020304" pitchFamily="18" charset="0"/>
              </a:rPr>
              <a:t>: </a:t>
            </a:r>
            <a:r>
              <a:rPr lang="en-GB" b="1" dirty="0">
                <a:solidFill>
                  <a:schemeClr val="accent1"/>
                </a:solidFill>
                <a:latin typeface="Century Schoolbook" panose="02040604050505020304" pitchFamily="18" charset="0"/>
              </a:rPr>
              <a:t>Are earthquakes on the rise? </a:t>
            </a:r>
          </a:p>
          <a:p>
            <a:r>
              <a:rPr lang="en-GB" dirty="0">
                <a:solidFill>
                  <a:schemeClr val="accent1"/>
                </a:solidFill>
                <a:latin typeface="Century Schoolbook" panose="02040604050505020304" pitchFamily="18" charset="0"/>
              </a:rPr>
              <a:t>we aim to achieve the following outcomes:</a:t>
            </a:r>
          </a:p>
          <a:p>
            <a:pPr>
              <a:buFont typeface="Arial" panose="020B0604020202020204" pitchFamily="34" charset="0"/>
              <a:buChar char="•"/>
            </a:pPr>
            <a:r>
              <a:rPr lang="en-GB" dirty="0">
                <a:solidFill>
                  <a:schemeClr val="accent1"/>
                </a:solidFill>
                <a:latin typeface="Century Schoolbook" panose="02040604050505020304" pitchFamily="18" charset="0"/>
              </a:rPr>
              <a:t>A comprehensive understanding of global earthquake patterns and their relationship with tectonic plate boundaries.</a:t>
            </a:r>
          </a:p>
          <a:p>
            <a:pPr>
              <a:buFont typeface="Arial" panose="020B0604020202020204" pitchFamily="34" charset="0"/>
              <a:buChar char="•"/>
            </a:pPr>
            <a:r>
              <a:rPr lang="en-GB" dirty="0">
                <a:solidFill>
                  <a:schemeClr val="accent1"/>
                </a:solidFill>
                <a:latin typeface="Century Schoolbook" panose="02040604050505020304" pitchFamily="18" charset="0"/>
              </a:rPr>
              <a:t>Visual representations of earthquake occurrences </a:t>
            </a:r>
          </a:p>
          <a:p>
            <a:pPr>
              <a:buFont typeface="Arial" panose="020B0604020202020204" pitchFamily="34" charset="0"/>
              <a:buChar char="•"/>
            </a:pPr>
            <a:r>
              <a:rPr lang="en-GB" dirty="0">
                <a:solidFill>
                  <a:schemeClr val="accent1"/>
                </a:solidFill>
                <a:latin typeface="Century Schoolbook" panose="02040604050505020304" pitchFamily="18" charset="0"/>
              </a:rPr>
              <a:t>Insightful graphs depicting trends in earthquake frequency</a:t>
            </a:r>
          </a:p>
          <a:p>
            <a:pPr>
              <a:buFont typeface="Arial" panose="020B0604020202020204" pitchFamily="34" charset="0"/>
              <a:buChar char="•"/>
            </a:pPr>
            <a:r>
              <a:rPr lang="en-GB" dirty="0">
                <a:solidFill>
                  <a:schemeClr val="accent1"/>
                </a:solidFill>
                <a:latin typeface="Century Schoolbook" panose="02040604050505020304" pitchFamily="18" charset="0"/>
              </a:rPr>
              <a:t> Research into the causes of observed trends and their implications</a:t>
            </a:r>
            <a:endParaRPr lang="en-GB" b="0" i="0" dirty="0">
              <a:solidFill>
                <a:schemeClr val="accent1"/>
              </a:solidFill>
              <a:effectLst/>
              <a:latin typeface="Century Schoolbook" panose="02040604050505020304" pitchFamily="18" charset="0"/>
            </a:endParaRPr>
          </a:p>
        </p:txBody>
      </p:sp>
    </p:spTree>
    <p:extLst>
      <p:ext uri="{BB962C8B-B14F-4D97-AF65-F5344CB8AC3E}">
        <p14:creationId xmlns:p14="http://schemas.microsoft.com/office/powerpoint/2010/main" val="280471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9E8CD9-8BBA-0FA9-55E8-19767C249042}"/>
              </a:ext>
            </a:extLst>
          </p:cNvPr>
          <p:cNvSpPr txBox="1">
            <a:spLocks/>
          </p:cNvSpPr>
          <p:nvPr/>
        </p:nvSpPr>
        <p:spPr>
          <a:xfrm>
            <a:off x="347654" y="52610"/>
            <a:ext cx="1242604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000000"/>
                </a:highlight>
                <a:latin typeface="Indy Serif"/>
              </a:rPr>
              <a:t>Data Sources</a:t>
            </a:r>
            <a:endParaRPr lang="en-US" dirty="0">
              <a:solidFill>
                <a:schemeClr val="bg1"/>
              </a:solidFill>
              <a:highlight>
                <a:srgbClr val="000000"/>
              </a:highlight>
            </a:endParaRPr>
          </a:p>
        </p:txBody>
      </p:sp>
      <p:sp>
        <p:nvSpPr>
          <p:cNvPr id="10" name="Content Placeholder 2">
            <a:extLst>
              <a:ext uri="{FF2B5EF4-FFF2-40B4-BE49-F238E27FC236}">
                <a16:creationId xmlns:a16="http://schemas.microsoft.com/office/drawing/2014/main" id="{36482DC7-D380-E920-D3C9-BD5CF40503D8}"/>
              </a:ext>
            </a:extLst>
          </p:cNvPr>
          <p:cNvSpPr txBox="1">
            <a:spLocks/>
          </p:cNvSpPr>
          <p:nvPr/>
        </p:nvSpPr>
        <p:spPr>
          <a:xfrm>
            <a:off x="1650124" y="1460938"/>
            <a:ext cx="8915400" cy="4813738"/>
          </a:xfrm>
          <a:prstGeom prst="rect">
            <a:avLst/>
          </a:prstGeom>
          <a:ln>
            <a:solidFill>
              <a:schemeClr val="accent4"/>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EE">
                <a:solidFill>
                  <a:schemeClr val="accent1"/>
                </a:solidFill>
                <a:latin typeface="Century Schoolbook" panose="02040604050505020304" pitchFamily="18" charset="0"/>
                <a:cs typeface="Times New Roman" panose="02020603050405020304" pitchFamily="18" charset="0"/>
              </a:rPr>
              <a:t>The research data were obtained from the following public data sources for global occurrences:</a:t>
            </a:r>
          </a:p>
          <a:p>
            <a:pPr algn="just"/>
            <a:r>
              <a:rPr lang="en-GB" b="1" dirty="0">
                <a:solidFill>
                  <a:schemeClr val="accent1"/>
                </a:solidFill>
                <a:latin typeface="Century Schoolbook" panose="02040604050505020304" pitchFamily="18" charset="0"/>
                <a:hlinkClick r:id="rId3">
                  <a:extLst>
                    <a:ext uri="{A12FA001-AC4F-418D-AE19-62706E023703}">
                      <ahyp:hlinkClr xmlns:ahyp="http://schemas.microsoft.com/office/drawing/2018/hyperlinkcolor" val="tx"/>
                    </a:ext>
                  </a:extLst>
                </a:hlinkClick>
              </a:rPr>
              <a:t>https://www.usgs.gov/faqs/why-are-we-having-so-many-earthquakes-has-naturally-occurring-earthquake-activity</a:t>
            </a:r>
            <a:endParaRPr lang="en-GB" b="1" dirty="0">
              <a:solidFill>
                <a:schemeClr val="accent1"/>
              </a:solidFill>
              <a:latin typeface="Century Schoolbook" panose="02040604050505020304" pitchFamily="18" charset="0"/>
            </a:endParaRPr>
          </a:p>
          <a:p>
            <a:pPr algn="just"/>
            <a:r>
              <a:rPr lang="en-GB" b="1" dirty="0">
                <a:solidFill>
                  <a:schemeClr val="accent1"/>
                </a:solidFill>
                <a:latin typeface="Century Schoolbook" panose="02040604050505020304" pitchFamily="18" charset="0"/>
                <a:hlinkClick r:id="rId4">
                  <a:extLst>
                    <a:ext uri="{A12FA001-AC4F-418D-AE19-62706E023703}">
                      <ahyp:hlinkClr xmlns:ahyp="http://schemas.microsoft.com/office/drawing/2018/hyperlinkcolor" val="tx"/>
                    </a:ext>
                  </a:extLst>
                </a:hlinkClick>
              </a:rPr>
              <a:t>https://imgnew.outlookindia.com/uploadimage/library/16_9/16_9_5/IMAGE_1675913944.webp</a:t>
            </a:r>
            <a:endParaRPr lang="en-GB" b="1" dirty="0">
              <a:solidFill>
                <a:schemeClr val="accent1"/>
              </a:solidFill>
              <a:latin typeface="Century Schoolbook" panose="02040604050505020304" pitchFamily="18" charset="0"/>
            </a:endParaRPr>
          </a:p>
          <a:p>
            <a:pPr marL="0" indent="0" algn="just">
              <a:buFont typeface="Wingdings 3" charset="2"/>
              <a:buNone/>
            </a:pPr>
            <a:endParaRPr lang="en-GB" b="1" dirty="0">
              <a:solidFill>
                <a:schemeClr val="accent1"/>
              </a:solidFill>
              <a:latin typeface="Century Schoolbook" panose="02040604050505020304" pitchFamily="18" charset="0"/>
            </a:endParaRPr>
          </a:p>
          <a:p>
            <a:pPr marL="0" indent="0" algn="just">
              <a:buFont typeface="Wingdings 3" charset="2"/>
              <a:buNone/>
            </a:pPr>
            <a:r>
              <a:rPr lang="en-GB" b="1" dirty="0">
                <a:solidFill>
                  <a:schemeClr val="accent1"/>
                </a:solidFill>
                <a:latin typeface="Century Schoolbook" panose="02040604050505020304" pitchFamily="18" charset="0"/>
              </a:rPr>
              <a:t> Background information:</a:t>
            </a:r>
          </a:p>
          <a:p>
            <a:pPr marL="0" indent="0" algn="just">
              <a:buFont typeface="Wingdings 3" charset="2"/>
              <a:buNone/>
            </a:pPr>
            <a:endParaRPr lang="en-GB" b="1" dirty="0">
              <a:solidFill>
                <a:schemeClr val="accent1"/>
              </a:solidFill>
              <a:latin typeface="Century Schoolbook" panose="02040604050505020304" pitchFamily="18" charset="0"/>
            </a:endParaRPr>
          </a:p>
          <a:p>
            <a:pPr marL="0" indent="0" algn="just">
              <a:buFont typeface="Wingdings 3" charset="2"/>
              <a:buNone/>
            </a:pPr>
            <a:r>
              <a:rPr lang="en-GB" b="1" dirty="0">
                <a:solidFill>
                  <a:schemeClr val="accent1"/>
                </a:solidFill>
                <a:latin typeface="Century Schoolbook" panose="02040604050505020304" pitchFamily="18" charset="0"/>
                <a:hlinkClick r:id="rId5"/>
              </a:rPr>
              <a:t>https://www.actionaid.org.uk/our-work/emergencies-disasters-humanitarian-response/tsunami-in-indonesia-2018</a:t>
            </a:r>
            <a:r>
              <a:rPr lang="en-GB" b="1" dirty="0">
                <a:solidFill>
                  <a:schemeClr val="accent1"/>
                </a:solidFill>
                <a:latin typeface="Century Schoolbook" panose="02040604050505020304" pitchFamily="18" charset="0"/>
              </a:rPr>
              <a:t> </a:t>
            </a:r>
          </a:p>
          <a:p>
            <a:pPr marL="0" indent="0" algn="just">
              <a:buFont typeface="Wingdings 3" charset="2"/>
              <a:buNone/>
            </a:pPr>
            <a:r>
              <a:rPr lang="en-GB" b="1" dirty="0">
                <a:solidFill>
                  <a:schemeClr val="accent1"/>
                </a:solidFill>
                <a:latin typeface="Century Schoolbook" panose="02040604050505020304" pitchFamily="18" charset="0"/>
                <a:hlinkClick r:id="rId6"/>
              </a:rPr>
              <a:t>https://www.independent.co.uk/news/world/europe/strongest-ever-earthquake-world-recorded-turkey-b2276494.html</a:t>
            </a:r>
            <a:r>
              <a:rPr lang="en-GB" b="1" dirty="0">
                <a:solidFill>
                  <a:schemeClr val="accent1"/>
                </a:solidFill>
                <a:latin typeface="Century Schoolbook" panose="02040604050505020304" pitchFamily="18" charset="0"/>
              </a:rPr>
              <a:t> </a:t>
            </a:r>
          </a:p>
          <a:p>
            <a:pPr marL="0" indent="0" algn="just">
              <a:buFont typeface="Wingdings 3" charset="2"/>
              <a:buNone/>
            </a:pPr>
            <a:r>
              <a:rPr lang="en-GB" b="1" dirty="0">
                <a:solidFill>
                  <a:schemeClr val="accent1"/>
                </a:solidFill>
                <a:latin typeface="Century Schoolbook" panose="02040604050505020304" pitchFamily="18" charset="0"/>
                <a:hlinkClick r:id="rId7"/>
              </a:rPr>
              <a:t>https://www.who.int/health-topics/earthquakes#tab=tab_1</a:t>
            </a:r>
            <a:r>
              <a:rPr lang="en-GB" b="1" dirty="0">
                <a:solidFill>
                  <a:schemeClr val="accent1"/>
                </a:solidFill>
                <a:latin typeface="Century Schoolbook" panose="02040604050505020304" pitchFamily="18" charset="0"/>
              </a:rPr>
              <a:t> </a:t>
            </a:r>
          </a:p>
        </p:txBody>
      </p:sp>
    </p:spTree>
    <p:extLst>
      <p:ext uri="{BB962C8B-B14F-4D97-AF65-F5344CB8AC3E}">
        <p14:creationId xmlns:p14="http://schemas.microsoft.com/office/powerpoint/2010/main" val="13208056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698</TotalTime>
  <Words>1150</Words>
  <Application>Microsoft Macintosh PowerPoint</Application>
  <PresentationFormat>Widescreen</PresentationFormat>
  <Paragraphs>114</Paragraphs>
  <Slides>16</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ADLaM Display</vt:lpstr>
      <vt:lpstr>Arial</vt:lpstr>
      <vt:lpstr>Calibri</vt:lpstr>
      <vt:lpstr>Century Gothic</vt:lpstr>
      <vt:lpstr>Century Schoolbook</vt:lpstr>
      <vt:lpstr>Helvetica Neue</vt:lpstr>
      <vt:lpstr>Indy Serif</vt:lpstr>
      <vt:lpstr>Noto Sans</vt:lpstr>
      <vt:lpstr>Wingdings</vt:lpstr>
      <vt:lpstr>Wingdings 3</vt:lpstr>
      <vt:lpstr>Wisp</vt:lpstr>
      <vt:lpstr>EARTHQUAKES </vt:lpstr>
      <vt:lpstr>A timeline of the world’s strongest earthquakes over the last 20 years </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DASHBOARD</vt:lpstr>
      <vt:lpstr>DATA VISUALISATION-  EARTHQUAKE OCCURRENCE</vt:lpstr>
      <vt:lpstr>DATA VISUALISATION-  EARTHQUAKE OCCURRENCE</vt:lpstr>
      <vt:lpstr>DATA VISUALISATION-  HISTORIC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AND TRENDS</dc:title>
  <dc:creator>Ugochi Prince</dc:creator>
  <cp:lastModifiedBy>Jody Frazer</cp:lastModifiedBy>
  <cp:revision>16</cp:revision>
  <dcterms:created xsi:type="dcterms:W3CDTF">2023-08-14T09:55:19Z</dcterms:created>
  <dcterms:modified xsi:type="dcterms:W3CDTF">2023-08-15T14:01:00Z</dcterms:modified>
</cp:coreProperties>
</file>